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36"/>
  </p:notesMasterIdLst>
  <p:sldIdLst>
    <p:sldId id="268" r:id="rId5"/>
    <p:sldId id="2625" r:id="rId6"/>
    <p:sldId id="2600" r:id="rId7"/>
    <p:sldId id="2601" r:id="rId8"/>
    <p:sldId id="2602" r:id="rId9"/>
    <p:sldId id="2603" r:id="rId10"/>
    <p:sldId id="2604" r:id="rId11"/>
    <p:sldId id="2605" r:id="rId12"/>
    <p:sldId id="2606" r:id="rId13"/>
    <p:sldId id="2607" r:id="rId14"/>
    <p:sldId id="2608" r:id="rId15"/>
    <p:sldId id="2611" r:id="rId16"/>
    <p:sldId id="2609" r:id="rId17"/>
    <p:sldId id="2612" r:id="rId18"/>
    <p:sldId id="2613" r:id="rId19"/>
    <p:sldId id="2614" r:id="rId20"/>
    <p:sldId id="2632" r:id="rId21"/>
    <p:sldId id="2633" r:id="rId22"/>
    <p:sldId id="2618" r:id="rId23"/>
    <p:sldId id="2619" r:id="rId24"/>
    <p:sldId id="2620" r:id="rId25"/>
    <p:sldId id="2621" r:id="rId26"/>
    <p:sldId id="2622" r:id="rId27"/>
    <p:sldId id="2627" r:id="rId28"/>
    <p:sldId id="2624" r:id="rId29"/>
    <p:sldId id="2626" r:id="rId30"/>
    <p:sldId id="2628" r:id="rId31"/>
    <p:sldId id="2629" r:id="rId32"/>
    <p:sldId id="2630" r:id="rId33"/>
    <p:sldId id="2631" r:id="rId34"/>
    <p:sldId id="2623" r:id="rId35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88" userDrawn="1">
          <p15:clr>
            <a:srgbClr val="A4A3A4"/>
          </p15:clr>
        </p15:guide>
        <p15:guide id="2" pos="32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2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2" name="Colm O'Reilly" initials="COR" lastIdx="2" clrIdx="1">
    <p:extLst>
      <p:ext uri="{19B8F6BF-5375-455C-9EA6-DF929625EA0E}">
        <p15:presenceInfo xmlns:p15="http://schemas.microsoft.com/office/powerpoint/2012/main" userId="Colm O'Reilly" providerId="None"/>
      </p:ext>
    </p:extLst>
  </p:cmAuthor>
  <p:cmAuthor id="3" name="Tiago Guerra" initials="TG" lastIdx="2" clrIdx="2">
    <p:extLst>
      <p:ext uri="{19B8F6BF-5375-455C-9EA6-DF929625EA0E}">
        <p15:presenceInfo xmlns:p15="http://schemas.microsoft.com/office/powerpoint/2012/main" userId="S::tiago.guerra@paddypowerbetfair.com::10cc9da5-f6db-4c81-b121-963b738919f7" providerId="AD"/>
      </p:ext>
    </p:extLst>
  </p:cmAuthor>
  <p:cmAuthor id="4" name="John Hiley" initials="JH" lastIdx="1" clrIdx="3">
    <p:extLst>
      <p:ext uri="{19B8F6BF-5375-455C-9EA6-DF929625EA0E}">
        <p15:presenceInfo xmlns:p15="http://schemas.microsoft.com/office/powerpoint/2012/main" userId="S::john.hiley@paddypowerbetfair.com::0404c501-0645-4aa1-a330-4ad842b448c9" providerId="AD"/>
      </p:ext>
    </p:extLst>
  </p:cmAuthor>
  <p:cmAuthor id="5" name="Daniel Misaras" initials="DM" lastIdx="1" clrIdx="4">
    <p:extLst>
      <p:ext uri="{19B8F6BF-5375-455C-9EA6-DF929625EA0E}">
        <p15:presenceInfo xmlns:p15="http://schemas.microsoft.com/office/powerpoint/2012/main" userId="S::daniel.misaras@paddypowerbetfair.com::5ae3d0a6-b921-460e-ac98-6f0975702e0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DD6"/>
    <a:srgbClr val="FBFBFB"/>
    <a:srgbClr val="009CDE"/>
    <a:srgbClr val="479A62"/>
    <a:srgbClr val="005151"/>
    <a:srgbClr val="FFE661"/>
    <a:srgbClr val="005152"/>
    <a:srgbClr val="DC4242"/>
    <a:srgbClr val="FF2600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9D2ED5-30EC-6F3F-7CCC-C933FC3E1DE0}" v="86" dt="2022-07-12T19:40:47.776"/>
    <p1510:client id="{7DCBEEB8-AC79-AD7B-3EEA-7131FABBEE05}" v="125" dt="2022-07-12T13:54:03.2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DBED569-4797-4DF1-A0F4-6AAB3CD982D8}" styleName="Light Style 3 –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–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–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–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B1032C-EA38-4F05-BA0D-38AFFFC7BED3}" styleName="Light Style 3 –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–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–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–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orient="horz" pos="4088"/>
        <p:guide pos="3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1A5489-53DF-EF48-980B-B723884FD2C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FB476B-4FED-E34D-A765-2B203AC9D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41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FB476B-4FED-E34D-A765-2B203AC9D4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28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FB476B-4FED-E34D-A765-2B203AC9D4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807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8F8EA-93A6-1848-8FA8-E856F76D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0B180-D67C-2149-8280-004ADAD013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C5DB1-B421-334D-B3B9-7FC906969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C92A8-9A46-6243-AC62-19A8FE73E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4EEE-14F0-C646-ABEF-4F9A4173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25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0EC82-B707-CD41-9445-A7594BF55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02B075-68BD-4A4E-9D77-A68B058E3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0682C-F957-0949-A826-11C0044D7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6E6F9-6E00-724D-AB4A-67904CDB6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90E2E-3C7B-F447-A8DB-B5428CFC0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76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C81060-A722-604F-920F-034E73479A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0B3CC8-3E53-1B42-A703-28AE34F6EE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4F3F2-2E35-F248-BE7B-3EAD41D10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00813-ADE5-6542-9979-57977741D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051CF-2E14-914D-95E6-AF78E7AFD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9805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8030BF-C633-C247-B4D2-4AD37C4C7D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53888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78A20C-C115-2047-B9CD-20EF448217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33690" y="5895840"/>
            <a:ext cx="2318101" cy="50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280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118957E-578C-AB45-9C66-595DAE7CEF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810"/>
            <a:ext cx="12192000" cy="68503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FB83C76-AFDB-5B4B-B76B-198EDF7F0A38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28C54C-9842-BE4B-9C93-59D6B1C0098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3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701050-1EF5-FB48-8AFF-4B0952C700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"/>
          </a:blip>
          <a:stretch>
            <a:fillRect/>
          </a:stretch>
        </p:blipFill>
        <p:spPr>
          <a:xfrm>
            <a:off x="857557" y="-6262"/>
            <a:ext cx="10318201" cy="68788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4D680B-387A-B549-848A-DB5D17BF81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206" y="6311900"/>
            <a:ext cx="1471589" cy="3203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C04D35-27AE-A34C-B5D4-25A385B96A4E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rgbClr val="2029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rgbClr val="20293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B34F84-CF06-3E4C-93B8-8168930C8D65}"/>
              </a:ext>
            </a:extLst>
          </p:cNvPr>
          <p:cNvSpPr/>
          <p:nvPr userDrawn="1"/>
        </p:nvSpPr>
        <p:spPr>
          <a:xfrm>
            <a:off x="573206" y="6121022"/>
            <a:ext cx="10886904" cy="27084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588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701050-1EF5-FB48-8AFF-4B0952C700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"/>
          </a:blip>
          <a:stretch>
            <a:fillRect/>
          </a:stretch>
        </p:blipFill>
        <p:spPr>
          <a:xfrm>
            <a:off x="857557" y="-6262"/>
            <a:ext cx="10318201" cy="68788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4D680B-387A-B549-848A-DB5D17BF81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206" y="6311900"/>
            <a:ext cx="1471589" cy="3203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C04D35-27AE-A34C-B5D4-25A385B96A4E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rgbClr val="2029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rgbClr val="20293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B34F84-CF06-3E4C-93B8-8168930C8D65}"/>
              </a:ext>
            </a:extLst>
          </p:cNvPr>
          <p:cNvSpPr/>
          <p:nvPr userDrawn="1"/>
        </p:nvSpPr>
        <p:spPr>
          <a:xfrm>
            <a:off x="573206" y="6121022"/>
            <a:ext cx="10886904" cy="27084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8B1F77D4-F402-FE43-9F2E-7D7E0C87C57D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3208582" y="1559888"/>
            <a:ext cx="5257800" cy="37465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50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AC04D35-27AE-A34C-B5D4-25A385B96A4E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8EA724-5EDF-C448-BCA1-5C6086E43C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D83404A-39C2-8B48-BEB2-739C6EA7A571}"/>
              </a:ext>
            </a:extLst>
          </p:cNvPr>
          <p:cNvSpPr/>
          <p:nvPr userDrawn="1"/>
        </p:nvSpPr>
        <p:spPr>
          <a:xfrm>
            <a:off x="573206" y="6121022"/>
            <a:ext cx="10886904" cy="2708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0769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C14DE1-AA3D-674E-817A-9B7D08068915}"/>
              </a:ext>
            </a:extLst>
          </p:cNvPr>
          <p:cNvSpPr/>
          <p:nvPr userDrawn="1"/>
        </p:nvSpPr>
        <p:spPr>
          <a:xfrm>
            <a:off x="573206" y="6121022"/>
            <a:ext cx="10886904" cy="2708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C04D35-27AE-A34C-B5D4-25A385B96A4E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0A8EB7-3057-A849-8B49-0FBAC149D9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29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BBDA07-BF5A-0340-9869-06E16DDD44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F5CDE0B-D310-CC48-89F2-0B6F39F3AE75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5FA78F-0D32-ED41-96F8-B924309A48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364C8B-6329-B742-8BAE-A7D7A46AFA29}"/>
              </a:ext>
            </a:extLst>
          </p:cNvPr>
          <p:cNvSpPr/>
          <p:nvPr userDrawn="1"/>
        </p:nvSpPr>
        <p:spPr>
          <a:xfrm>
            <a:off x="2280000" y="3786866"/>
            <a:ext cx="7632000" cy="203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2641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833AD5-863E-A54C-B410-2E77F36D03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13" y="0"/>
            <a:ext cx="12180173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9B4E6C-E11C-B04F-B9E7-17735CFD8C7A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6F7D3D-8495-AB4A-ADDC-1DE807B52C8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C830E3-F7F1-A440-AA45-04AEBA9E14C0}"/>
              </a:ext>
            </a:extLst>
          </p:cNvPr>
          <p:cNvSpPr/>
          <p:nvPr userDrawn="1"/>
        </p:nvSpPr>
        <p:spPr>
          <a:xfrm>
            <a:off x="2280000" y="3786866"/>
            <a:ext cx="7632000" cy="2031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583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DB6C0-6384-1B4C-BB15-B86D58FDF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54908-B25D-B141-A499-59AABD27D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631ED-99BF-D04E-AB71-71941BDE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54F7D-DD75-5044-AB98-AA2DD3015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15B66-0821-ED42-8CBA-74A5D5864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948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C4887D-55C7-8846-80FF-A38FD94C60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810"/>
            <a:ext cx="12192000" cy="68503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CF6483-1F9B-984D-B251-09E3450012C1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accent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673CFE-BD6D-4941-B880-0C7BFBCF7D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8907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2C0C46-53D3-B849-A307-34C31ED75C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53888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7BF92F-8260-424B-B0DB-697DA091DBD0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1490F3-6906-F14B-9C16-08759A68E3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1095FB4-BAD4-184F-BD31-CDFCFCAEAC7B}"/>
              </a:ext>
            </a:extLst>
          </p:cNvPr>
          <p:cNvSpPr/>
          <p:nvPr userDrawn="1"/>
        </p:nvSpPr>
        <p:spPr>
          <a:xfrm>
            <a:off x="2280000" y="3786866"/>
            <a:ext cx="7632000" cy="203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2016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D07138-1DF6-154A-BB75-4A75D28DC6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810"/>
            <a:ext cx="12192000" cy="68503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771227-9EEC-4F43-82C7-C8EC0EDB8B09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7500E7-425C-104E-A166-60B5611D46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7374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50A465-0EFC-8C48-9958-D83690549C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62F567-D37A-DC42-BD4B-3C48D904A280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DDE206-7F8B-B547-B5A8-774DAE8231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C65F364-F600-4D48-B836-5F26024920D4}"/>
              </a:ext>
            </a:extLst>
          </p:cNvPr>
          <p:cNvSpPr/>
          <p:nvPr userDrawn="1"/>
        </p:nvSpPr>
        <p:spPr>
          <a:xfrm>
            <a:off x="2280000" y="3786866"/>
            <a:ext cx="7632000" cy="2031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81751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B61E70-389D-1748-8F72-D64AA21695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810"/>
            <a:ext cx="12192000" cy="68503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8563F8E-71B7-CD4E-BE52-277303CCA26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3206" y="6311900"/>
            <a:ext cx="1471589" cy="3203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ED94E6-92D3-2A44-A69B-1E0C4A6DE96F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67047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773792-CB26-EB4C-ABBE-A07FAAB9AE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53888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62F567-D37A-DC42-BD4B-3C48D904A280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DDE206-7F8B-B547-B5A8-774DAE8231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C65F364-F600-4D48-B836-5F26024920D4}"/>
              </a:ext>
            </a:extLst>
          </p:cNvPr>
          <p:cNvSpPr/>
          <p:nvPr userDrawn="1"/>
        </p:nvSpPr>
        <p:spPr>
          <a:xfrm>
            <a:off x="2280000" y="3786866"/>
            <a:ext cx="7632000" cy="2031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241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81A2549-6A38-864B-9EF9-E3C3948D6BF0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801520-4EAC-5F49-99E0-D7484CEAAD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2258" y="6307535"/>
            <a:ext cx="1462537" cy="318344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928643-5EBA-D547-80E8-E5D9A7332D6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26275" y="1117600"/>
            <a:ext cx="4618038" cy="50228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936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F8AAF5D-1D04-A449-B587-CF58039D7C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999744" y="0"/>
            <a:ext cx="10287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D8EA724-5EDF-C448-BCA1-5C6086E43C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2258" y="5460722"/>
            <a:ext cx="1462537" cy="3183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474C08A-00BE-D547-99CB-283F6F893BDC}"/>
              </a:ext>
            </a:extLst>
          </p:cNvPr>
          <p:cNvSpPr txBox="1"/>
          <p:nvPr userDrawn="1"/>
        </p:nvSpPr>
        <p:spPr>
          <a:xfrm>
            <a:off x="502746" y="6303489"/>
            <a:ext cx="23953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b="0" i="0" kern="120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www.flutter.com</a:t>
            </a:r>
            <a:endParaRPr lang="en-IE" sz="1200" b="0" i="0" kern="1200">
              <a:solidFill>
                <a:schemeClr val="bg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4C2997-D571-1C40-8A32-264D54F2F0FF}"/>
              </a:ext>
            </a:extLst>
          </p:cNvPr>
          <p:cNvSpPr/>
          <p:nvPr userDrawn="1"/>
        </p:nvSpPr>
        <p:spPr>
          <a:xfrm>
            <a:off x="582258" y="6031120"/>
            <a:ext cx="1476000" cy="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997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74D680B-387A-B549-848A-DB5D17BF81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3207" y="6397750"/>
            <a:ext cx="1077174" cy="2344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C04D35-27AE-A34C-B5D4-25A385B96A4E}"/>
              </a:ext>
            </a:extLst>
          </p:cNvPr>
          <p:cNvSpPr txBox="1"/>
          <p:nvPr userDrawn="1"/>
        </p:nvSpPr>
        <p:spPr>
          <a:xfrm>
            <a:off x="10909488" y="6400411"/>
            <a:ext cx="735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FD6081A-B52A-424F-BBEA-A23091F5DB3C}" type="slidenum">
              <a:rPr lang="en-US" sz="1200" b="1" smtClean="0">
                <a:solidFill>
                  <a:srgbClr val="2029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200" b="1">
              <a:solidFill>
                <a:srgbClr val="20293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685C4-B01A-824D-BD8E-F457F28DB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361" y="252833"/>
            <a:ext cx="10515600" cy="780310"/>
          </a:xfrm>
        </p:spPr>
        <p:txBody>
          <a:bodyPr>
            <a:normAutofit/>
          </a:bodyPr>
          <a:lstStyle>
            <a:lvl1pPr>
              <a:defRPr sz="4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7A5CF-6475-3347-A47B-843844549B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1012" y="1545004"/>
            <a:ext cx="10515599" cy="4139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2A8752-0E82-E142-9465-D59969F2E4C5}"/>
              </a:ext>
            </a:extLst>
          </p:cNvPr>
          <p:cNvSpPr/>
          <p:nvPr userDrawn="1"/>
        </p:nvSpPr>
        <p:spPr>
          <a:xfrm flipV="1">
            <a:off x="603023" y="1016142"/>
            <a:ext cx="897786" cy="25200"/>
          </a:xfrm>
          <a:prstGeom prst="rect">
            <a:avLst/>
          </a:prstGeom>
          <a:solidFill>
            <a:srgbClr val="00CE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73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14F2D-D38C-704A-8F0E-EE609FC6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7318D-A367-C043-B6CB-14CFD712C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F389F-C6F0-9E4A-B504-00C2D9375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FCC0C-F492-DA41-B3A8-0D6D66DA0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A1164-C0AB-644F-B5C7-358138A1C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0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4BECE-51EC-A842-9993-A57A71798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9421D-0F84-774D-99CA-61CE8E9C2B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1C6CB-F3A7-3441-A5B6-CC1F5DD2E8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20105B-6319-924B-92CF-A3BCF528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5EF335-ADEA-2742-9055-7465B3986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EF2C8-A3F4-8646-B4BB-A038EDE54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3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A7396-8F60-984F-8A86-70ECEB8C7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0FB97-BAB8-424C-ABA1-31AE77F21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0F9E7-D010-E747-ABC9-DC6C30AA6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A89CB-3083-1744-B403-EB83B8BBC9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C88E9B-773F-2F47-B6B7-18087C186F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A426D-B3E7-0D46-88DA-F99DEEFBD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31B978-9315-504E-8FCE-B0D18195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AEAAA9-C9C0-0B4C-A131-D95B08186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250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26650-9695-1D48-B6E8-368B99671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123253-9537-7D4E-AA6F-0C9CD5D4C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D9C5D-7401-EC42-A43F-7A47860E4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98B462-A8B6-7746-A9AB-00306FE69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433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0A2CFD-BA96-3542-95F5-86EE427C8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B98388-8392-FC49-B454-8CC421036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3167D0-FDBD-0341-8FEF-55DD0DA99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470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31ACD-5208-CB4E-8F35-E88395AE1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48CF5-181B-6B42-8521-39B289E42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FF5CE4-A805-E64A-8C0C-FC41F3827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96481-9CE1-AC4F-88F5-E9BFB4662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FF8870-BBD0-D048-8AD0-75C6AD4DB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E90F2E-EE0A-7F47-B154-0870E7F3F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25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2490E-40BF-4048-A1D3-5A3838FE0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A7A95D-D207-464A-9B59-BF818924F3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C248C-080C-5B47-A74F-FD23F918B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FBE3B-E35B-B342-B845-D404C27D2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0ED74D-9AD6-4046-A3E1-5BD6D01FA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71E4A7-A6E8-7145-B930-89C63D642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382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0ED804-2F24-2147-954E-55DF173EF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9BC58-39CF-7F44-84C0-2494FD2FA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51173-304E-7041-AE4C-A572BB513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15E43-19EA-5B4A-AE45-242D34D8C541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394DC-83B4-F44A-874E-FCD6853AA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2DB61-0A76-B948-AC96-CF5F3BEDE8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C80BF-455E-E441-A027-0AF4E37F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085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90" r:id="rId12"/>
    <p:sldLayoutId id="2147483691" r:id="rId13"/>
    <p:sldLayoutId id="2147483650" r:id="rId14"/>
    <p:sldLayoutId id="2147483682" r:id="rId15"/>
    <p:sldLayoutId id="2147483668" r:id="rId16"/>
    <p:sldLayoutId id="2147483681" r:id="rId17"/>
    <p:sldLayoutId id="2147483664" r:id="rId18"/>
    <p:sldLayoutId id="2147483665" r:id="rId19"/>
    <p:sldLayoutId id="2147483662" r:id="rId20"/>
    <p:sldLayoutId id="2147483667" r:id="rId21"/>
    <p:sldLayoutId id="2147483663" r:id="rId22"/>
    <p:sldLayoutId id="2147483666" r:id="rId23"/>
    <p:sldLayoutId id="2147483661" r:id="rId24"/>
    <p:sldLayoutId id="2147483684" r:id="rId25"/>
    <p:sldLayoutId id="2147483655" r:id="rId26"/>
    <p:sldLayoutId id="2147483683" r:id="rId27"/>
    <p:sldLayoutId id="2147483689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121D668-F842-5B4C-909D-4AAC4CBFB5AD}"/>
              </a:ext>
            </a:extLst>
          </p:cNvPr>
          <p:cNvSpPr txBox="1">
            <a:spLocks/>
          </p:cNvSpPr>
          <p:nvPr/>
        </p:nvSpPr>
        <p:spPr>
          <a:xfrm>
            <a:off x="411141" y="2182049"/>
            <a:ext cx="11224416" cy="12469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4000" b="1" i="1">
                <a:solidFill>
                  <a:schemeClr val="bg1"/>
                </a:solidFill>
                <a:latin typeface="Effra" panose="02000506080000090004" pitchFamily="2" charset="0"/>
                <a:cs typeface="Arial" panose="020B0604020202020204" pitchFamily="34" charset="0"/>
              </a:rPr>
              <a:t>Day 2 </a:t>
            </a:r>
            <a:endParaRPr lang="en-GB" sz="4000" b="1" i="1" dirty="0">
              <a:solidFill>
                <a:schemeClr val="bg1"/>
              </a:solidFill>
              <a:latin typeface="Effra" panose="02000506080000090004" pitchFamily="2" charset="0"/>
              <a:cs typeface="Arial" panose="020B060402020202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en-GB" sz="4000" b="1" i="1" dirty="0">
                <a:solidFill>
                  <a:schemeClr val="bg1"/>
                </a:solidFill>
                <a:latin typeface="Effra" panose="02000506080000090004" pitchFamily="2" charset="0"/>
                <a:cs typeface="Arial" panose="020B0604020202020204" pitchFamily="34" charset="0"/>
              </a:rPr>
              <a:t>DML Statements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342D05-CED7-564D-B533-800E794D4276}"/>
              </a:ext>
            </a:extLst>
          </p:cNvPr>
          <p:cNvSpPr txBox="1">
            <a:spLocks/>
          </p:cNvSpPr>
          <p:nvPr/>
        </p:nvSpPr>
        <p:spPr>
          <a:xfrm>
            <a:off x="411141" y="4587853"/>
            <a:ext cx="11224416" cy="785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GB" sz="3200">
                <a:solidFill>
                  <a:schemeClr val="bg1"/>
                </a:solidFill>
                <a:latin typeface="Effra" panose="02000506080000090004" pitchFamily="2" charset="0"/>
                <a:cs typeface="Arial" panose="020B0604020202020204" pitchFamily="34" charset="0"/>
              </a:rPr>
              <a:t>Insert Update Delete </a:t>
            </a:r>
          </a:p>
          <a:p>
            <a:pPr algn="ctr">
              <a:lnSpc>
                <a:spcPct val="100000"/>
              </a:lnSpc>
            </a:pPr>
            <a:r>
              <a:rPr lang="en-GB" sz="3200">
                <a:solidFill>
                  <a:schemeClr val="bg1"/>
                </a:solidFill>
                <a:latin typeface="Effra" panose="02000506080000090004" pitchFamily="2" charset="0"/>
                <a:cs typeface="Arial" panose="020B0604020202020204" pitchFamily="34" charset="0"/>
              </a:rPr>
              <a:t>Transactions</a:t>
            </a:r>
          </a:p>
          <a:p>
            <a:pPr algn="ctr">
              <a:lnSpc>
                <a:spcPct val="100000"/>
              </a:lnSpc>
            </a:pPr>
            <a:endParaRPr lang="en-GB" sz="3200" b="1" i="1">
              <a:solidFill>
                <a:schemeClr val="bg1"/>
              </a:solidFill>
              <a:latin typeface="Effra" panose="0200050608000009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851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D6C862-9960-4739-8329-ABD9D773FD3F}"/>
              </a:ext>
            </a:extLst>
          </p:cNvPr>
          <p:cNvSpPr txBox="1"/>
          <p:nvPr/>
        </p:nvSpPr>
        <p:spPr>
          <a:xfrm>
            <a:off x="2200275" y="2486025"/>
            <a:ext cx="4829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DELETE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	[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FROM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]	</a:t>
            </a:r>
            <a:r>
              <a:rPr lang="en-US" i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table</a:t>
            </a:r>
            <a:endParaRPr lang="en-US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[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WHERE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			</a:t>
            </a:r>
            <a:r>
              <a:rPr lang="en-US" i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condition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];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96CF29E-93D6-45E0-8455-1D26461904E8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Delete statement</a:t>
            </a:r>
          </a:p>
        </p:txBody>
      </p:sp>
    </p:spTree>
    <p:extLst>
      <p:ext uri="{BB962C8B-B14F-4D97-AF65-F5344CB8AC3E}">
        <p14:creationId xmlns:p14="http://schemas.microsoft.com/office/powerpoint/2010/main" val="2285416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EEA13B-2B50-49B4-B817-211335CFFD14}"/>
              </a:ext>
            </a:extLst>
          </p:cNvPr>
          <p:cNvSpPr txBox="1"/>
          <p:nvPr/>
        </p:nvSpPr>
        <p:spPr>
          <a:xfrm>
            <a:off x="1477818" y="1699491"/>
            <a:ext cx="61791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endParaRPr lang="en-US" b="1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DELETE FROM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tbl_books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</a:t>
            </a:r>
          </a:p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	WHERE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book_id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= 4;</a:t>
            </a:r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 </a:t>
            </a:r>
            <a:r>
              <a:rPr lang="en-US" i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1 record deleted</a:t>
            </a:r>
          </a:p>
          <a:p>
            <a:endParaRPr lang="en-US" i="1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DELETE FROM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tbl_books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WHERE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genre_id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= 1;</a:t>
            </a:r>
          </a:p>
          <a:p>
            <a:pPr marL="285750" indent="-285750">
              <a:buFont typeface="Arial" pitchFamily="34" charset="0"/>
              <a:buChar char="•"/>
            </a:pPr>
            <a:endParaRPr lang="en-US" b="1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r>
              <a:rPr lang="en-US" i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2 records deleted</a:t>
            </a:r>
          </a:p>
          <a:p>
            <a:endParaRPr lang="en-US" i="1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DELETE FROM </a:t>
            </a:r>
            <a:r>
              <a:rPr lang="en-US" err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tbl_books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 i="1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	All rows are deleted if the WHERE clause is omitted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9A5F762-9D57-4363-90AB-EDC14A32F8EF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2691863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369865-2DBF-4C33-9126-737F1192B5A8}"/>
              </a:ext>
            </a:extLst>
          </p:cNvPr>
          <p:cNvSpPr txBox="1"/>
          <p:nvPr/>
        </p:nvSpPr>
        <p:spPr>
          <a:xfrm>
            <a:off x="1450109" y="2004291"/>
            <a:ext cx="62992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 database transaction is a unit of work that consists of one of the following:</a:t>
            </a:r>
          </a:p>
          <a:p>
            <a:pPr marL="285750" indent="-285750">
              <a:buFont typeface="Arial" pitchFamily="34" charset="0"/>
              <a:buChar char="•"/>
            </a:pPr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One or more DML statements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Transaction ends on COMMIT or ROLLBACK or some DDLs (</a:t>
            </a:r>
            <a:r>
              <a:rPr lang="en-US" err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ie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TRUNCATE)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Takes place over a (user) session </a:t>
            </a: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 transaction provide an “all-or-nothing” proposition, meaning that all the actions within a transaction should either fail or succeed together.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56E0928-CEAF-4147-ABDB-B9F681482903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Database transactions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93612E-4ACB-47EE-85ED-7BBD81EFCCF7}"/>
              </a:ext>
            </a:extLst>
          </p:cNvPr>
          <p:cNvSpPr txBox="1"/>
          <p:nvPr/>
        </p:nvSpPr>
        <p:spPr>
          <a:xfrm>
            <a:off x="8296977" y="3587619"/>
            <a:ext cx="37634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1">
                <a:solidFill>
                  <a:schemeClr val="bg1"/>
                </a:solidFill>
                <a:effectLst/>
                <a:latin typeface="inherit"/>
              </a:rPr>
              <a:t>Connection represents connection to the server over a network or locally through shared memory 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1">
                <a:solidFill>
                  <a:schemeClr val="bg1"/>
                </a:solidFill>
                <a:effectLst/>
                <a:latin typeface="inherit"/>
              </a:rPr>
              <a:t>A session represents a user process</a:t>
            </a:r>
          </a:p>
          <a:p>
            <a:endParaRPr lang="ro-RO" i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858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0CA557-6040-481E-93F9-7F0CCB83E3A2}"/>
              </a:ext>
            </a:extLst>
          </p:cNvPr>
          <p:cNvSpPr txBox="1"/>
          <p:nvPr/>
        </p:nvSpPr>
        <p:spPr>
          <a:xfrm>
            <a:off x="1104413" y="1819564"/>
            <a:ext cx="703282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Use </a:t>
            </a:r>
            <a:r>
              <a:rPr lang="en-US" err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subquery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to remove rows from a table based on values from another table.</a:t>
            </a: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 b="1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DELETE FROM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tbl_books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</a:t>
            </a:r>
          </a:p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WHERE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genre_id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= (SELECT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genre_id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FROM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tbl_genres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WHERE name = 'Adventure’);</a:t>
            </a:r>
          </a:p>
          <a:p>
            <a:endParaRPr lang="en-US" b="1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 i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3 rows deleted</a:t>
            </a:r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 i="1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A2568E3-E5CD-4A61-AFEA-6C66134F5486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Deleting rows based on another table</a:t>
            </a:r>
          </a:p>
        </p:txBody>
      </p:sp>
    </p:spTree>
    <p:extLst>
      <p:ext uri="{BB962C8B-B14F-4D97-AF65-F5344CB8AC3E}">
        <p14:creationId xmlns:p14="http://schemas.microsoft.com/office/powerpoint/2010/main" val="3234394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53E922-C00E-489B-825E-0615147F0A40}"/>
              </a:ext>
            </a:extLst>
          </p:cNvPr>
          <p:cNvSpPr txBox="1"/>
          <p:nvPr/>
        </p:nvSpPr>
        <p:spPr>
          <a:xfrm>
            <a:off x="1348509" y="1958109"/>
            <a:ext cx="6502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Begin when the first DML SQL statement is executed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End with one of the following events:</a:t>
            </a:r>
          </a:p>
          <a:p>
            <a:pPr marL="742950" lvl="1" indent="-285750">
              <a:buFont typeface="Courier New" pitchFamily="49" charset="0"/>
              <a:buChar char="o"/>
            </a:pPr>
            <a:r>
              <a:rPr lang="en-US">
                <a:solidFill>
                  <a:schemeClr val="bg1"/>
                </a:solidFill>
              </a:rPr>
              <a:t>A COMMIT or ROLLBACK statement is issued.</a:t>
            </a:r>
          </a:p>
          <a:p>
            <a:pPr marL="742950" lvl="1" indent="-285750">
              <a:buFont typeface="Courier New" pitchFamily="49" charset="0"/>
              <a:buChar char="o"/>
            </a:pPr>
            <a:r>
              <a:rPr lang="en-US">
                <a:solidFill>
                  <a:schemeClr val="bg1"/>
                </a:solidFill>
              </a:rPr>
              <a:t>On some DDL executes (</a:t>
            </a:r>
            <a:r>
              <a:rPr lang="en-US" err="1">
                <a:solidFill>
                  <a:schemeClr val="bg1"/>
                </a:solidFill>
              </a:rPr>
              <a:t>ie</a:t>
            </a:r>
            <a:r>
              <a:rPr lang="en-US">
                <a:solidFill>
                  <a:schemeClr val="bg1"/>
                </a:solidFill>
              </a:rPr>
              <a:t> TRUNCATE TABLE ).</a:t>
            </a:r>
          </a:p>
          <a:p>
            <a:pPr marL="742950" lvl="1" indent="-285750">
              <a:buFont typeface="Courier New" pitchFamily="49" charset="0"/>
              <a:buChar char="o"/>
            </a:pPr>
            <a:r>
              <a:rPr lang="en-US">
                <a:solidFill>
                  <a:schemeClr val="bg1"/>
                </a:solidFill>
              </a:rPr>
              <a:t>Tool level </a:t>
            </a:r>
            <a:r>
              <a:rPr lang="en-US" err="1">
                <a:solidFill>
                  <a:schemeClr val="bg1"/>
                </a:solidFill>
              </a:rPr>
              <a:t>Autocommit</a:t>
            </a:r>
            <a:r>
              <a:rPr lang="en-US">
                <a:solidFill>
                  <a:schemeClr val="bg1"/>
                </a:solidFill>
              </a:rPr>
              <a:t> setting (</a:t>
            </a:r>
            <a:r>
              <a:rPr lang="en-US" err="1">
                <a:solidFill>
                  <a:schemeClr val="bg1"/>
                </a:solidFill>
              </a:rPr>
              <a:t>DBVisualizer</a:t>
            </a:r>
            <a:r>
              <a:rPr lang="en-US">
                <a:solidFill>
                  <a:schemeClr val="bg1"/>
                </a:solidFill>
              </a:rPr>
              <a:t>)</a:t>
            </a:r>
          </a:p>
          <a:p>
            <a:pPr marL="742950" lvl="1" indent="-285750">
              <a:buFont typeface="Courier New" pitchFamily="49" charset="0"/>
              <a:buChar char="o"/>
            </a:pPr>
            <a:r>
              <a:rPr lang="en-US">
                <a:solidFill>
                  <a:schemeClr val="bg1"/>
                </a:solidFill>
              </a:rPr>
              <a:t>The system crashes.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7D62FFF-F97F-42C5-9D2A-A68780A398F0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Database transactions (continued)</a:t>
            </a:r>
          </a:p>
        </p:txBody>
      </p:sp>
    </p:spTree>
    <p:extLst>
      <p:ext uri="{BB962C8B-B14F-4D97-AF65-F5344CB8AC3E}">
        <p14:creationId xmlns:p14="http://schemas.microsoft.com/office/powerpoint/2010/main" val="2769473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0805F-16A4-4BE8-A6C7-5EE5D4067CE7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Transaction control language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34DCD1-FC20-4E37-8CE1-1BF89656B931}"/>
              </a:ext>
            </a:extLst>
          </p:cNvPr>
          <p:cNvSpPr txBox="1"/>
          <p:nvPr/>
        </p:nvSpPr>
        <p:spPr>
          <a:xfrm>
            <a:off x="252000" y="1705708"/>
            <a:ext cx="82325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TCL statements provide the functionality to save or undo the changes made with DML statements.</a:t>
            </a: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COMMIT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saves changes to the database since the session began, or since</a:t>
            </a:r>
          </a:p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the most recent commit event in the session, whichever is more recent.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ROLLBACK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u</a:t>
            </a:r>
            <a:r>
              <a:rPr lang="en-US">
                <a:solidFill>
                  <a:schemeClr val="bg1"/>
                </a:solidFill>
              </a:rPr>
              <a:t>ndoes changes to the database back to the last “commit” point in the session.</a:t>
            </a:r>
          </a:p>
        </p:txBody>
      </p:sp>
    </p:spTree>
    <p:extLst>
      <p:ext uri="{BB962C8B-B14F-4D97-AF65-F5344CB8AC3E}">
        <p14:creationId xmlns:p14="http://schemas.microsoft.com/office/powerpoint/2010/main" val="113444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loud 29">
            <a:extLst>
              <a:ext uri="{FF2B5EF4-FFF2-40B4-BE49-F238E27FC236}">
                <a16:creationId xmlns:a16="http://schemas.microsoft.com/office/drawing/2014/main" id="{D31BD53B-88D9-4AF3-A8D4-1A8D9C72A2BC}"/>
              </a:ext>
            </a:extLst>
          </p:cNvPr>
          <p:cNvSpPr/>
          <p:nvPr/>
        </p:nvSpPr>
        <p:spPr>
          <a:xfrm>
            <a:off x="6694576" y="1168127"/>
            <a:ext cx="4583548" cy="5140455"/>
          </a:xfrm>
          <a:prstGeom prst="cloud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CFB29F70-0788-4B0D-BEDB-D3498CB6E649}"/>
              </a:ext>
            </a:extLst>
          </p:cNvPr>
          <p:cNvSpPr/>
          <p:nvPr/>
        </p:nvSpPr>
        <p:spPr>
          <a:xfrm>
            <a:off x="630701" y="1168127"/>
            <a:ext cx="4583548" cy="5140455"/>
          </a:xfrm>
          <a:prstGeom prst="cloud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B723B7-8AA2-48D6-B22A-CA52526FFA1C}"/>
              </a:ext>
            </a:extLst>
          </p:cNvPr>
          <p:cNvSpPr txBox="1">
            <a:spLocks/>
          </p:cNvSpPr>
          <p:nvPr/>
        </p:nvSpPr>
        <p:spPr>
          <a:xfrm>
            <a:off x="252000" y="6393626"/>
            <a:ext cx="757403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1FB1406-E91C-A04A-A7EB-BC906EA56163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32D397-A245-4C12-880E-922F4A173065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Controlling transactions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1D6E7B-0560-4C7C-80B9-3E30CE27542D}"/>
              </a:ext>
            </a:extLst>
          </p:cNvPr>
          <p:cNvSpPr txBox="1"/>
          <p:nvPr/>
        </p:nvSpPr>
        <p:spPr>
          <a:xfrm>
            <a:off x="2435468" y="1524319"/>
            <a:ext cx="188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2">
                    <a:lumMod val="10000"/>
                  </a:schemeClr>
                </a:solidFill>
              </a:rPr>
              <a:t>Transaction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4E907C-6989-471A-8C30-28D4AD24A24F}"/>
              </a:ext>
            </a:extLst>
          </p:cNvPr>
          <p:cNvSpPr/>
          <p:nvPr/>
        </p:nvSpPr>
        <p:spPr>
          <a:xfrm>
            <a:off x="1203464" y="1893651"/>
            <a:ext cx="1279282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BEGIN; 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BCCFE7-CF98-41C4-83CE-B25CA5F37BAE}"/>
              </a:ext>
            </a:extLst>
          </p:cNvPr>
          <p:cNvSpPr/>
          <p:nvPr/>
        </p:nvSpPr>
        <p:spPr>
          <a:xfrm>
            <a:off x="1809015" y="2523391"/>
            <a:ext cx="1279282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INSERT</a:t>
            </a:r>
            <a:r>
              <a:rPr lang="en-US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E1C1A0-E60F-4654-B073-95A411C8EF4E}"/>
              </a:ext>
            </a:extLst>
          </p:cNvPr>
          <p:cNvSpPr/>
          <p:nvPr/>
        </p:nvSpPr>
        <p:spPr>
          <a:xfrm>
            <a:off x="1822204" y="3195093"/>
            <a:ext cx="1252905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UPDATE</a:t>
            </a:r>
            <a:r>
              <a:rPr lang="en-US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765F63-4FDA-429A-B046-546C0EFAC02A}"/>
              </a:ext>
            </a:extLst>
          </p:cNvPr>
          <p:cNvSpPr/>
          <p:nvPr/>
        </p:nvSpPr>
        <p:spPr>
          <a:xfrm>
            <a:off x="1795827" y="3965278"/>
            <a:ext cx="1279282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INSERT</a:t>
            </a:r>
            <a:r>
              <a:rPr lang="en-US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122803-CFFC-441E-BE4F-C4DABDA06A8B}"/>
              </a:ext>
            </a:extLst>
          </p:cNvPr>
          <p:cNvSpPr txBox="1"/>
          <p:nvPr/>
        </p:nvSpPr>
        <p:spPr>
          <a:xfrm>
            <a:off x="3513762" y="5767726"/>
            <a:ext cx="2145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COMMIT SCENARIO</a:t>
            </a:r>
            <a:endParaRPr lang="en-US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8" name="Elbow Connector 24">
            <a:extLst>
              <a:ext uri="{FF2B5EF4-FFF2-40B4-BE49-F238E27FC236}">
                <a16:creationId xmlns:a16="http://schemas.microsoft.com/office/drawing/2014/main" id="{22655B80-11DC-4449-87CD-CAD34810D867}"/>
              </a:ext>
            </a:extLst>
          </p:cNvPr>
          <p:cNvCxnSpPr>
            <a:cxnSpLocks/>
            <a:stCxn id="17" idx="0"/>
            <a:endCxn id="6" idx="3"/>
          </p:cNvCxnSpPr>
          <p:nvPr/>
        </p:nvCxnSpPr>
        <p:spPr>
          <a:xfrm rot="16200000" flipV="1">
            <a:off x="2445486" y="3626688"/>
            <a:ext cx="4012574" cy="269501"/>
          </a:xfrm>
          <a:prstGeom prst="bentConnector2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5706CA7-3791-4BDD-80BD-C6160A39F25D}"/>
              </a:ext>
            </a:extLst>
          </p:cNvPr>
          <p:cNvSpPr/>
          <p:nvPr/>
        </p:nvSpPr>
        <p:spPr>
          <a:xfrm>
            <a:off x="1191252" y="4710737"/>
            <a:ext cx="2748931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END; or COMMIT;  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444F0B-E3BF-4F8C-8F3E-143D2BB2E9F0}"/>
              </a:ext>
            </a:extLst>
          </p:cNvPr>
          <p:cNvSpPr txBox="1"/>
          <p:nvPr/>
        </p:nvSpPr>
        <p:spPr>
          <a:xfrm>
            <a:off x="7827700" y="1676719"/>
            <a:ext cx="1881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2">
                    <a:lumMod val="10000"/>
                  </a:schemeClr>
                </a:solidFill>
              </a:rPr>
              <a:t>Transaction 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EABE046-D016-4003-9FD3-F9EE41FE8663}"/>
              </a:ext>
            </a:extLst>
          </p:cNvPr>
          <p:cNvSpPr/>
          <p:nvPr/>
        </p:nvSpPr>
        <p:spPr>
          <a:xfrm>
            <a:off x="6961561" y="2127835"/>
            <a:ext cx="1279282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BEGIN; 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B00523E-677D-4FC2-BC70-728B006052A9}"/>
              </a:ext>
            </a:extLst>
          </p:cNvPr>
          <p:cNvSpPr/>
          <p:nvPr/>
        </p:nvSpPr>
        <p:spPr>
          <a:xfrm>
            <a:off x="7201247" y="2675791"/>
            <a:ext cx="1279282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INSERT</a:t>
            </a:r>
            <a:r>
              <a:rPr lang="en-US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F47FAF-BB9A-49B2-A4AB-65C576CD352E}"/>
              </a:ext>
            </a:extLst>
          </p:cNvPr>
          <p:cNvSpPr/>
          <p:nvPr/>
        </p:nvSpPr>
        <p:spPr>
          <a:xfrm>
            <a:off x="7214436" y="3347493"/>
            <a:ext cx="1252905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UPDATE</a:t>
            </a:r>
            <a:r>
              <a:rPr lang="en-US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00CACB-49F6-49EF-85C8-0DBD666CD262}"/>
              </a:ext>
            </a:extLst>
          </p:cNvPr>
          <p:cNvSpPr/>
          <p:nvPr/>
        </p:nvSpPr>
        <p:spPr>
          <a:xfrm>
            <a:off x="7188059" y="4117678"/>
            <a:ext cx="1279282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INSERT</a:t>
            </a:r>
            <a:r>
              <a:rPr lang="en-US">
                <a:solidFill>
                  <a:schemeClr val="tx1"/>
                </a:solidFill>
              </a:rPr>
              <a:t>…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720C514A-395A-433A-BCC7-B4A613D5B633}"/>
              </a:ext>
            </a:extLst>
          </p:cNvPr>
          <p:cNvCxnSpPr>
            <a:endCxn id="20" idx="3"/>
          </p:cNvCxnSpPr>
          <p:nvPr/>
        </p:nvCxnSpPr>
        <p:spPr>
          <a:xfrm rot="16200000" flipV="1">
            <a:off x="8052825" y="3563981"/>
            <a:ext cx="4012576" cy="699717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F4B36B1C-B33D-464F-99DF-626C7A2DC475}"/>
              </a:ext>
            </a:extLst>
          </p:cNvPr>
          <p:cNvSpPr/>
          <p:nvPr/>
        </p:nvSpPr>
        <p:spPr>
          <a:xfrm>
            <a:off x="6992290" y="4694427"/>
            <a:ext cx="2748931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ROLLBACK;  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DBC961-F3CE-42C5-84B3-314CD0EFC3DF}"/>
              </a:ext>
            </a:extLst>
          </p:cNvPr>
          <p:cNvSpPr txBox="1"/>
          <p:nvPr/>
        </p:nvSpPr>
        <p:spPr>
          <a:xfrm>
            <a:off x="8986350" y="5858552"/>
            <a:ext cx="2145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ROLLBACK SCENARIO</a:t>
            </a:r>
            <a:endParaRPr lang="en-US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979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59A9CC-4BB3-4FEC-8431-862F4329C587}"/>
              </a:ext>
            </a:extLst>
          </p:cNvPr>
          <p:cNvSpPr txBox="1"/>
          <p:nvPr/>
        </p:nvSpPr>
        <p:spPr>
          <a:xfrm>
            <a:off x="928099" y="1932064"/>
            <a:ext cx="5517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>
                <a:solidFill>
                  <a:schemeClr val="bg1"/>
                </a:solidFill>
              </a:rPr>
              <a:t>set search_path =  sandbox_data ; </a:t>
            </a:r>
          </a:p>
          <a:p>
            <a:endParaRPr lang="ro-RO">
              <a:solidFill>
                <a:schemeClr val="bg1"/>
              </a:solidFill>
            </a:endParaRPr>
          </a:p>
          <a:p>
            <a:r>
              <a:rPr lang="ro-RO">
                <a:solidFill>
                  <a:schemeClr val="bg1"/>
                </a:solidFill>
              </a:rPr>
              <a:t>begin ; </a:t>
            </a:r>
          </a:p>
          <a:p>
            <a:r>
              <a:rPr lang="ro-RO">
                <a:solidFill>
                  <a:schemeClr val="bg1"/>
                </a:solidFill>
              </a:rPr>
              <a:t>drop table if exists tbl_genres1 ;</a:t>
            </a:r>
          </a:p>
          <a:p>
            <a:r>
              <a:rPr lang="ro-RO">
                <a:solidFill>
                  <a:schemeClr val="bg1"/>
                </a:solidFill>
              </a:rPr>
              <a:t>CREATE TABLE tbl_genres1 (</a:t>
            </a:r>
          </a:p>
          <a:p>
            <a:r>
              <a:rPr lang="ro-RO">
                <a:solidFill>
                  <a:schemeClr val="bg1"/>
                </a:solidFill>
              </a:rPr>
              <a:t>        genre_id int not null ,</a:t>
            </a:r>
          </a:p>
          <a:p>
            <a:r>
              <a:rPr lang="ro-RO">
                <a:solidFill>
                  <a:schemeClr val="bg1"/>
                </a:solidFill>
              </a:rPr>
              <a:t>        name character varying(10) not null ,</a:t>
            </a:r>
          </a:p>
          <a:p>
            <a:r>
              <a:rPr lang="ro-RO">
                <a:solidFill>
                  <a:schemeClr val="bg1"/>
                </a:solidFill>
              </a:rPr>
              <a:t>        description character varying(200) not null </a:t>
            </a:r>
          </a:p>
          <a:p>
            <a:r>
              <a:rPr lang="ro-RO">
                <a:solidFill>
                  <a:schemeClr val="bg1"/>
                </a:solidFill>
              </a:rPr>
              <a:t>        , CONSTRAINT pk_tbl_genres1 PRIMARY KEY (genre_id)</a:t>
            </a:r>
          </a:p>
          <a:p>
            <a:r>
              <a:rPr lang="ro-RO">
                <a:solidFill>
                  <a:schemeClr val="bg1"/>
                </a:solidFill>
              </a:rPr>
              <a:t>) ; </a:t>
            </a:r>
          </a:p>
          <a:p>
            <a:r>
              <a:rPr lang="ro-RO">
                <a:solidFill>
                  <a:schemeClr val="bg1"/>
                </a:solidFill>
              </a:rPr>
              <a:t>insert into tbl_genres1 (genre_id, name, description) values (1,'Adventure','just Adventure’)</a:t>
            </a: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</a:rPr>
              <a:t>commit</a:t>
            </a:r>
            <a:r>
              <a:rPr lang="ro-RO">
                <a:solidFill>
                  <a:schemeClr val="bg1"/>
                </a:solidFill>
              </a:rPr>
              <a:t> ;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7F3B6F-2A91-4C9E-AD0D-81C78ECCAA0C}"/>
              </a:ext>
            </a:extLst>
          </p:cNvPr>
          <p:cNvSpPr txBox="1"/>
          <p:nvPr/>
        </p:nvSpPr>
        <p:spPr>
          <a:xfrm>
            <a:off x="7493285" y="3429000"/>
            <a:ext cx="41199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-- TRY this on a different session</a:t>
            </a: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ro-RO">
                <a:solidFill>
                  <a:schemeClr val="bg1"/>
                </a:solidFill>
              </a:rPr>
              <a:t>set search_path =  sandbox_data ; </a:t>
            </a:r>
          </a:p>
          <a:p>
            <a:r>
              <a:rPr lang="ro-RO">
                <a:solidFill>
                  <a:schemeClr val="bg1"/>
                </a:solidFill>
              </a:rPr>
              <a:t>select * from tbl_genres1 ; </a:t>
            </a:r>
          </a:p>
          <a:p>
            <a:r>
              <a:rPr lang="ro-RO">
                <a:solidFill>
                  <a:schemeClr val="bg1"/>
                </a:solidFill>
              </a:rPr>
              <a:t>select * from public.tbl_genres1 ;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8BA1D7-2D2A-4DB9-9435-B8BF8BDFD39C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Example transaction with commit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E8846E-3D4A-4DAF-A2A6-B1637760991E}"/>
              </a:ext>
            </a:extLst>
          </p:cNvPr>
          <p:cNvSpPr txBox="1"/>
          <p:nvPr/>
        </p:nvSpPr>
        <p:spPr>
          <a:xfrm>
            <a:off x="2014227" y="1470399"/>
            <a:ext cx="364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Transaction 1 script </a:t>
            </a:r>
          </a:p>
        </p:txBody>
      </p:sp>
    </p:spTree>
    <p:extLst>
      <p:ext uri="{BB962C8B-B14F-4D97-AF65-F5344CB8AC3E}">
        <p14:creationId xmlns:p14="http://schemas.microsoft.com/office/powerpoint/2010/main" val="622288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59A9CC-4BB3-4FEC-8431-862F4329C587}"/>
              </a:ext>
            </a:extLst>
          </p:cNvPr>
          <p:cNvSpPr txBox="1"/>
          <p:nvPr/>
        </p:nvSpPr>
        <p:spPr>
          <a:xfrm>
            <a:off x="928099" y="1932064"/>
            <a:ext cx="5517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>
                <a:solidFill>
                  <a:schemeClr val="bg1"/>
                </a:solidFill>
              </a:rPr>
              <a:t>set search_path =  sandbox_data ; </a:t>
            </a:r>
          </a:p>
          <a:p>
            <a:endParaRPr lang="ro-RO">
              <a:solidFill>
                <a:schemeClr val="bg1"/>
              </a:solidFill>
            </a:endParaRPr>
          </a:p>
          <a:p>
            <a:r>
              <a:rPr lang="ro-RO">
                <a:solidFill>
                  <a:schemeClr val="bg1"/>
                </a:solidFill>
              </a:rPr>
              <a:t>begin ; </a:t>
            </a:r>
          </a:p>
          <a:p>
            <a:r>
              <a:rPr lang="ro-RO">
                <a:solidFill>
                  <a:schemeClr val="bg1"/>
                </a:solidFill>
              </a:rPr>
              <a:t>drop table if exists tbl_genres1 ;</a:t>
            </a:r>
          </a:p>
          <a:p>
            <a:r>
              <a:rPr lang="ro-RO">
                <a:solidFill>
                  <a:schemeClr val="bg1"/>
                </a:solidFill>
              </a:rPr>
              <a:t>CREATE TABLE tbl_genres1 (</a:t>
            </a:r>
          </a:p>
          <a:p>
            <a:r>
              <a:rPr lang="ro-RO">
                <a:solidFill>
                  <a:schemeClr val="bg1"/>
                </a:solidFill>
              </a:rPr>
              <a:t>        genre_id int not null ,</a:t>
            </a:r>
          </a:p>
          <a:p>
            <a:r>
              <a:rPr lang="ro-RO">
                <a:solidFill>
                  <a:schemeClr val="bg1"/>
                </a:solidFill>
              </a:rPr>
              <a:t>        name character varying(10) not null ,</a:t>
            </a:r>
          </a:p>
          <a:p>
            <a:r>
              <a:rPr lang="ro-RO">
                <a:solidFill>
                  <a:schemeClr val="bg1"/>
                </a:solidFill>
              </a:rPr>
              <a:t>        description character varying(200) not null </a:t>
            </a:r>
          </a:p>
          <a:p>
            <a:r>
              <a:rPr lang="ro-RO">
                <a:solidFill>
                  <a:schemeClr val="bg1"/>
                </a:solidFill>
              </a:rPr>
              <a:t>        , CONSTRAINT pk_tbl_genres1 PRIMARY KEY (genre_id)</a:t>
            </a:r>
          </a:p>
          <a:p>
            <a:r>
              <a:rPr lang="ro-RO">
                <a:solidFill>
                  <a:schemeClr val="bg1"/>
                </a:solidFill>
              </a:rPr>
              <a:t>) ; </a:t>
            </a:r>
          </a:p>
          <a:p>
            <a:r>
              <a:rPr lang="ro-RO">
                <a:solidFill>
                  <a:schemeClr val="bg1"/>
                </a:solidFill>
              </a:rPr>
              <a:t>insert into tbl_genres1 (genre_id, name, description) values (1,'Adventure','just Adventure’)</a:t>
            </a: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</a:rPr>
              <a:t>rollback</a:t>
            </a:r>
            <a:r>
              <a:rPr lang="ro-RO">
                <a:solidFill>
                  <a:schemeClr val="bg1"/>
                </a:solidFill>
              </a:rPr>
              <a:t> ;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7F3B6F-2A91-4C9E-AD0D-81C78ECCAA0C}"/>
              </a:ext>
            </a:extLst>
          </p:cNvPr>
          <p:cNvSpPr txBox="1"/>
          <p:nvPr/>
        </p:nvSpPr>
        <p:spPr>
          <a:xfrm>
            <a:off x="7493285" y="3429000"/>
            <a:ext cx="41199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-- TRY this on a different session</a:t>
            </a:r>
          </a:p>
          <a:p>
            <a:endParaRPr lang="en-US">
              <a:solidFill>
                <a:schemeClr val="bg1"/>
              </a:solidFill>
            </a:endParaRPr>
          </a:p>
          <a:p>
            <a:r>
              <a:rPr lang="ro-RO">
                <a:solidFill>
                  <a:schemeClr val="bg1"/>
                </a:solidFill>
              </a:rPr>
              <a:t>set search_path =  sandbox_data ; </a:t>
            </a:r>
          </a:p>
          <a:p>
            <a:r>
              <a:rPr lang="ro-RO">
                <a:solidFill>
                  <a:schemeClr val="bg1"/>
                </a:solidFill>
              </a:rPr>
              <a:t>select * from tbl_genres1 ; </a:t>
            </a:r>
          </a:p>
          <a:p>
            <a:r>
              <a:rPr lang="ro-RO">
                <a:solidFill>
                  <a:schemeClr val="bg1"/>
                </a:solidFill>
              </a:rPr>
              <a:t>select * from public.tbl_genres1 ;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C8BA1D7-2D2A-4DB9-9435-B8BF8BDFD39C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Example transaction with ROLLBACK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E8846E-3D4A-4DAF-A2A6-B1637760991E}"/>
              </a:ext>
            </a:extLst>
          </p:cNvPr>
          <p:cNvSpPr txBox="1"/>
          <p:nvPr/>
        </p:nvSpPr>
        <p:spPr>
          <a:xfrm>
            <a:off x="2014227" y="1470399"/>
            <a:ext cx="364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Transaction 1 script </a:t>
            </a:r>
          </a:p>
        </p:txBody>
      </p:sp>
    </p:spTree>
    <p:extLst>
      <p:ext uri="{BB962C8B-B14F-4D97-AF65-F5344CB8AC3E}">
        <p14:creationId xmlns:p14="http://schemas.microsoft.com/office/powerpoint/2010/main" val="2073148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DADBE-5313-466A-A336-B2EA36ED14FE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implicit transaction processing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1070A7-AC55-4AE7-A6FA-B05DBE57791E}"/>
              </a:ext>
            </a:extLst>
          </p:cNvPr>
          <p:cNvSpPr txBox="1"/>
          <p:nvPr/>
        </p:nvSpPr>
        <p:spPr>
          <a:xfrm>
            <a:off x="252000" y="1943101"/>
            <a:ext cx="79570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An </a:t>
            </a:r>
            <a:r>
              <a:rPr lang="en-US" b="1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automatic commit</a:t>
            </a:r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(Redshift) occurs under the following circumstances: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DCL statement is issued, Commit (End) or Rollback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Normal exit from </a:t>
            </a:r>
            <a:r>
              <a:rPr lang="en-US" err="1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DBVis</a:t>
            </a:r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when connection was set </a:t>
            </a:r>
            <a:r>
              <a:rPr lang="en-US" err="1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autocommit</a:t>
            </a:r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=on</a:t>
            </a:r>
          </a:p>
          <a:p>
            <a:pPr lvl="1"/>
            <a:endParaRPr lang="en-US">
              <a:solidFill>
                <a:srgbClr val="FFFFFF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494E1F-42E0-4F2C-A371-ECFE5108B511}"/>
              </a:ext>
            </a:extLst>
          </p:cNvPr>
          <p:cNvSpPr txBox="1"/>
          <p:nvPr/>
        </p:nvSpPr>
        <p:spPr>
          <a:xfrm>
            <a:off x="492369" y="4237893"/>
            <a:ext cx="7069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An </a:t>
            </a:r>
            <a:r>
              <a:rPr lang="en-US" b="1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automatic rollback</a:t>
            </a:r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occurs under an abnormal termination of </a:t>
            </a:r>
            <a:r>
              <a:rPr lang="en-US" err="1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DBVisualizer</a:t>
            </a:r>
            <a:r>
              <a:rPr lang="en-US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or a system failure</a:t>
            </a:r>
          </a:p>
        </p:txBody>
      </p:sp>
    </p:spTree>
    <p:extLst>
      <p:ext uri="{BB962C8B-B14F-4D97-AF65-F5344CB8AC3E}">
        <p14:creationId xmlns:p14="http://schemas.microsoft.com/office/powerpoint/2010/main" val="4131885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F2B7F-E070-48B7-B449-6A04FAE720F4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E2C77-EE3D-4621-8251-38C3CB20DA71}"/>
              </a:ext>
            </a:extLst>
          </p:cNvPr>
          <p:cNvSpPr txBox="1">
            <a:spLocks/>
          </p:cNvSpPr>
          <p:nvPr/>
        </p:nvSpPr>
        <p:spPr>
          <a:xfrm>
            <a:off x="252000" y="913920"/>
            <a:ext cx="8640000" cy="502345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189128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7C007-B78C-4315-BAF7-573969BC3A48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State of the data before commit or rollback</a:t>
            </a: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FFEA2-2519-4AEC-A7DA-EFA625FD3C6A}"/>
              </a:ext>
            </a:extLst>
          </p:cNvPr>
          <p:cNvSpPr txBox="1"/>
          <p:nvPr/>
        </p:nvSpPr>
        <p:spPr>
          <a:xfrm>
            <a:off x="404446" y="2206870"/>
            <a:ext cx="78427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The current user can review the results of the DML operations by using the 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SELECT 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statement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Other users cannot view the results of the DML statements by the current user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The affected rows are locked; other users cannot change the data in the affected rows.</a:t>
            </a:r>
          </a:p>
        </p:txBody>
      </p:sp>
    </p:spTree>
    <p:extLst>
      <p:ext uri="{BB962C8B-B14F-4D97-AF65-F5344CB8AC3E}">
        <p14:creationId xmlns:p14="http://schemas.microsoft.com/office/powerpoint/2010/main" val="541504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D7250-4E96-4B60-B8F0-D9593718D611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State of the data after commit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F4451E-A35E-4F0B-801A-9EA651D33D8A}"/>
              </a:ext>
            </a:extLst>
          </p:cNvPr>
          <p:cNvSpPr txBox="1"/>
          <p:nvPr/>
        </p:nvSpPr>
        <p:spPr>
          <a:xfrm>
            <a:off x="386861" y="2338754"/>
            <a:ext cx="81065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 changes are made permanent in the database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The previous state of the data is permanently lost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All users can view the results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Locks on the affected rows are released; those rows are available for other users to manipulate</a:t>
            </a:r>
          </a:p>
        </p:txBody>
      </p:sp>
    </p:spTree>
    <p:extLst>
      <p:ext uri="{BB962C8B-B14F-4D97-AF65-F5344CB8AC3E}">
        <p14:creationId xmlns:p14="http://schemas.microsoft.com/office/powerpoint/2010/main" val="34130586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48B02-C32B-4250-9064-3D2B4A7BEC74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State of the data after rollback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BB7EA8-B52C-4CA7-9650-BB75448D41D5}"/>
              </a:ext>
            </a:extLst>
          </p:cNvPr>
          <p:cNvSpPr txBox="1"/>
          <p:nvPr/>
        </p:nvSpPr>
        <p:spPr>
          <a:xfrm>
            <a:off x="606669" y="2382715"/>
            <a:ext cx="68667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Discard all pending changes by using the 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ROLLBACK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statement: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 changes are undone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Previous state of the data is restored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Locks on the affected rows are released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8585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CD8CB-3E5A-4321-90F0-2B5B2EBACFA3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Summary RECAP DML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D01E07F-7C30-4FBF-9207-F90824805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4474579"/>
              </p:ext>
            </p:extLst>
          </p:nvPr>
        </p:nvGraphicFramePr>
        <p:xfrm>
          <a:off x="2715803" y="2316480"/>
          <a:ext cx="609600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26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833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Courier New" pitchFamily="49" charset="0"/>
                          <a:cs typeface="Courier New" pitchFamily="49" charset="0"/>
                        </a:rPr>
                        <a:t>INSERT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ahoma" pitchFamily="34" charset="0"/>
                          <a:ea typeface="Tahoma" pitchFamily="34" charset="0"/>
                          <a:cs typeface="Tahoma" pitchFamily="34" charset="0"/>
                        </a:rPr>
                        <a:t>Adds a new row to the 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Courier New" pitchFamily="49" charset="0"/>
                          <a:cs typeface="Courier New" pitchFamily="49" charset="0"/>
                        </a:rPr>
                        <a:t>UPDATE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ahoma" pitchFamily="34" charset="0"/>
                          <a:ea typeface="Tahoma" pitchFamily="34" charset="0"/>
                          <a:cs typeface="Tahoma" pitchFamily="34" charset="0"/>
                        </a:rPr>
                        <a:t>Modifies existing rows in the 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Courier New" pitchFamily="49" charset="0"/>
                          <a:cs typeface="Courier New" pitchFamily="49" charset="0"/>
                        </a:rPr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ahoma" pitchFamily="34" charset="0"/>
                          <a:ea typeface="Tahoma" pitchFamily="34" charset="0"/>
                          <a:cs typeface="Tahoma" pitchFamily="34" charset="0"/>
                        </a:rPr>
                        <a:t>Removes existing rows from the 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Courier New" pitchFamily="49" charset="0"/>
                          <a:cs typeface="Courier New" pitchFamily="49" charset="0"/>
                        </a:rPr>
                        <a:t>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ahoma" pitchFamily="34" charset="0"/>
                          <a:ea typeface="Tahoma" pitchFamily="34" charset="0"/>
                          <a:cs typeface="Tahoma" pitchFamily="34" charset="0"/>
                        </a:rPr>
                        <a:t>Makes all pending changes permanent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Courier New" pitchFamily="49" charset="0"/>
                          <a:cs typeface="Courier New" pitchFamily="49" charset="0"/>
                        </a:rPr>
                        <a:t>ROLLBACK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ahoma" pitchFamily="34" charset="0"/>
                          <a:ea typeface="Tahoma" pitchFamily="34" charset="0"/>
                          <a:cs typeface="Tahoma" pitchFamily="34" charset="0"/>
                        </a:rPr>
                        <a:t>Discards all pending data changes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5586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9E29BB-BDC2-42E4-BDB9-96BF3AB0E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64" y="1376738"/>
            <a:ext cx="10083200" cy="375849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EBBAAE2-F024-466C-8ADA-10EF25CC4F9B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 b="0" i="0">
                <a:solidFill>
                  <a:schemeClr val="bg1"/>
                </a:solidFill>
                <a:effectLst/>
                <a:latin typeface="AvenirNext"/>
              </a:rPr>
              <a:t>OUR DEMO TABLE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84450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FC016-CC40-40C2-9F21-BC34C2B06F06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ro-RO" b="0" i="0">
                <a:solidFill>
                  <a:schemeClr val="bg1"/>
                </a:solidFill>
                <a:effectLst/>
                <a:latin typeface="AvenirNext"/>
              </a:rPr>
              <a:t>SQL query</a:t>
            </a:r>
            <a:r>
              <a:rPr lang="en-US" b="0" i="0">
                <a:solidFill>
                  <a:schemeClr val="bg1"/>
                </a:solidFill>
                <a:effectLst/>
                <a:latin typeface="AvenirNext"/>
              </a:rPr>
              <a:t> , WRITING A SELECT 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6FCC88-F94C-4EFB-8AB2-DF6E465B7DA5}"/>
              </a:ext>
            </a:extLst>
          </p:cNvPr>
          <p:cNvSpPr txBox="1"/>
          <p:nvPr/>
        </p:nvSpPr>
        <p:spPr>
          <a:xfrm>
            <a:off x="462831" y="1016253"/>
            <a:ext cx="68667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endParaRPr lang="en-US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basic form SQL SELECT statement</a:t>
            </a: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</a:rPr>
              <a:t> has </a:t>
            </a:r>
            <a:r>
              <a:rPr lang="en-US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SELECT, FROM clauses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* </a:t>
            </a:r>
          </a:p>
          <a:p>
            <a:pPr algn="l" fontAlgn="base"/>
            <a:endParaRPr lang="en-US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r>
              <a:rPr lang="en-US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column1, column2 FROM table </a:t>
            </a:r>
          </a:p>
          <a:p>
            <a:pPr algn="l" fontAlgn="base"/>
            <a:endParaRPr lang="en-US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Filter  result set  use the WHERE clause</a:t>
            </a:r>
          </a:p>
          <a:p>
            <a:pPr algn="l" fontAlgn="base"/>
            <a:endParaRPr lang="en-US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r>
              <a:rPr lang="en-US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column1, column2 FROM table WHERE column1='value'</a:t>
            </a:r>
            <a:endParaRPr lang="ro-RO" b="0" i="1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0D3F3F-E46E-4956-A0B1-0DBC3F1B3C89}"/>
              </a:ext>
            </a:extLst>
          </p:cNvPr>
          <p:cNvSpPr txBox="1"/>
          <p:nvPr/>
        </p:nvSpPr>
        <p:spPr>
          <a:xfrm>
            <a:off x="6096000" y="3825829"/>
            <a:ext cx="58533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Exercise</a:t>
            </a:r>
          </a:p>
          <a:p>
            <a:pPr algn="l" fontAlgn="base"/>
            <a:endParaRPr lang="en-US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r>
              <a:rPr lang="en-US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</a:t>
            </a:r>
            <a:r>
              <a:rPr lang="en-US" b="0" i="1" dirty="0" err="1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genre_id</a:t>
            </a:r>
            <a:r>
              <a:rPr lang="en-US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, name from sandbox_data.tbl_genres1 ;</a:t>
            </a:r>
            <a:endParaRPr lang="en-US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endParaRPr lang="en-US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r>
              <a:rPr lang="en-US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</a:t>
            </a:r>
            <a:r>
              <a:rPr lang="en-US" b="0" i="1" dirty="0" err="1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genre_id</a:t>
            </a:r>
            <a:r>
              <a:rPr lang="en-US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, name from sandbox_data.tbl_genres1 where </a:t>
            </a:r>
            <a:r>
              <a:rPr lang="en-US" b="0" i="1" dirty="0" err="1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genre_id</a:t>
            </a:r>
            <a:r>
              <a:rPr lang="en-US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 = 1;</a:t>
            </a:r>
            <a:endParaRPr lang="ro-RO" b="0" i="1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3166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9DEC7B-794F-4209-AADE-DBE3D5E7F50F}"/>
              </a:ext>
            </a:extLst>
          </p:cNvPr>
          <p:cNvSpPr txBox="1"/>
          <p:nvPr/>
        </p:nvSpPr>
        <p:spPr>
          <a:xfrm>
            <a:off x="462831" y="1016253"/>
            <a:ext cx="68667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Order an Select result set </a:t>
            </a:r>
          </a:p>
          <a:p>
            <a:pPr algn="l" fontAlgn="base"/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r>
              <a:rPr lang="en-US" sz="2400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column1, column2 FROM table</a:t>
            </a:r>
          </a:p>
          <a:p>
            <a:pPr algn="l" fontAlgn="base"/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ORDER BY  column3 ASC, column4 DESC  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35D564-EB13-4E02-A1E9-4709C2DD8D58}"/>
              </a:ext>
            </a:extLst>
          </p:cNvPr>
          <p:cNvSpPr txBox="1"/>
          <p:nvPr/>
        </p:nvSpPr>
        <p:spPr>
          <a:xfrm>
            <a:off x="4752785" y="4407613"/>
            <a:ext cx="6866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fontAlgn="base">
              <a:defRPr sz="2400" b="0" i="0">
                <a:solidFill>
                  <a:schemeClr val="bg1"/>
                </a:solidFill>
                <a:effectLst/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Example </a:t>
            </a:r>
          </a:p>
          <a:p>
            <a:endParaRPr lang="en-US" dirty="0"/>
          </a:p>
          <a:p>
            <a:r>
              <a:rPr lang="en-US" dirty="0"/>
              <a:t>select * from </a:t>
            </a:r>
            <a:r>
              <a:rPr lang="en-US" dirty="0" err="1"/>
              <a:t>tbl_books</a:t>
            </a:r>
            <a:r>
              <a:rPr lang="en-US" dirty="0"/>
              <a:t> order by </a:t>
            </a:r>
            <a:r>
              <a:rPr lang="en-US" dirty="0" err="1"/>
              <a:t>genre_id</a:t>
            </a:r>
            <a:r>
              <a:rPr lang="en-US" dirty="0"/>
              <a:t> desc; </a:t>
            </a:r>
            <a:endParaRPr lang="ro-RO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5A9F5C-F611-4A20-B638-4C5F79BCAA27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pPr algn="l" fontAlgn="base"/>
            <a:r>
              <a:rPr lang="en-US" b="0" i="0">
                <a:solidFill>
                  <a:schemeClr val="bg1"/>
                </a:solidFill>
                <a:effectLst/>
                <a:latin typeface="AvenirNext"/>
              </a:rPr>
              <a:t>SELECT </a:t>
            </a:r>
            <a:r>
              <a:rPr lang="ro-RO" b="1" i="0">
                <a:solidFill>
                  <a:schemeClr val="bg1"/>
                </a:solidFill>
                <a:effectLst/>
                <a:latin typeface="AvenirNext"/>
              </a:rPr>
              <a:t>ORDER BY</a:t>
            </a:r>
          </a:p>
        </p:txBody>
      </p:sp>
    </p:spTree>
    <p:extLst>
      <p:ext uri="{BB962C8B-B14F-4D97-AF65-F5344CB8AC3E}">
        <p14:creationId xmlns:p14="http://schemas.microsoft.com/office/powerpoint/2010/main" val="23761208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5FB810-B86E-46D1-84C0-F02939444E76}"/>
              </a:ext>
            </a:extLst>
          </p:cNvPr>
          <p:cNvSpPr txBox="1"/>
          <p:nvPr/>
        </p:nvSpPr>
        <p:spPr>
          <a:xfrm>
            <a:off x="462831" y="1016253"/>
            <a:ext cx="68667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Limit an Select result set </a:t>
            </a:r>
          </a:p>
          <a:p>
            <a:pPr algn="l" fontAlgn="base"/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algn="l" fontAlgn="base"/>
            <a:r>
              <a:rPr lang="en-US" sz="2400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*FROM table</a:t>
            </a:r>
          </a:p>
          <a:p>
            <a:pPr algn="l" fontAlgn="base"/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LIMIT n;</a:t>
            </a:r>
            <a:endParaRPr lang="en-US" sz="2400" b="0" i="1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28F0E5-21EB-4CBF-8D7B-E8BD756D451B}"/>
              </a:ext>
            </a:extLst>
          </p:cNvPr>
          <p:cNvSpPr txBox="1"/>
          <p:nvPr/>
        </p:nvSpPr>
        <p:spPr>
          <a:xfrm>
            <a:off x="4752785" y="4407613"/>
            <a:ext cx="6866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fontAlgn="base">
              <a:defRPr sz="2400" b="0" i="0">
                <a:solidFill>
                  <a:schemeClr val="bg1"/>
                </a:solidFill>
                <a:effectLst/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Example </a:t>
            </a:r>
          </a:p>
          <a:p>
            <a:endParaRPr lang="en-US" dirty="0"/>
          </a:p>
          <a:p>
            <a:r>
              <a:rPr lang="en-US" dirty="0"/>
              <a:t>select * from </a:t>
            </a:r>
            <a:r>
              <a:rPr lang="en-US" dirty="0" err="1"/>
              <a:t>tbl_books</a:t>
            </a:r>
            <a:r>
              <a:rPr lang="en-US" dirty="0"/>
              <a:t> limit 2 ;</a:t>
            </a:r>
            <a:endParaRPr lang="ro-RO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9191CC6-E5A8-4827-BAFA-C71225BC4C08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pPr algn="l" fontAlgn="base"/>
            <a:r>
              <a:rPr lang="en-US" b="0" i="0">
                <a:solidFill>
                  <a:schemeClr val="bg1"/>
                </a:solidFill>
                <a:effectLst/>
                <a:latin typeface="AvenirNext"/>
              </a:rPr>
              <a:t>SELECT </a:t>
            </a:r>
            <a:r>
              <a:rPr lang="en-US" b="1" i="0">
                <a:solidFill>
                  <a:schemeClr val="bg1"/>
                </a:solidFill>
                <a:effectLst/>
                <a:latin typeface="AvenirNext"/>
              </a:rPr>
              <a:t>TOP / LIMIT</a:t>
            </a:r>
            <a:endParaRPr lang="ro-RO" b="1" i="0">
              <a:solidFill>
                <a:schemeClr val="bg1"/>
              </a:solidFill>
              <a:effectLst/>
              <a:latin typeface="AvenirNext"/>
            </a:endParaRPr>
          </a:p>
        </p:txBody>
      </p:sp>
    </p:spTree>
    <p:extLst>
      <p:ext uri="{BB962C8B-B14F-4D97-AF65-F5344CB8AC3E}">
        <p14:creationId xmlns:p14="http://schemas.microsoft.com/office/powerpoint/2010/main" val="40183513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BACAE2-C006-4E7E-AFD1-6C93461B3BC5}"/>
              </a:ext>
            </a:extLst>
          </p:cNvPr>
          <p:cNvSpPr txBox="1"/>
          <p:nvPr/>
        </p:nvSpPr>
        <p:spPr>
          <a:xfrm>
            <a:off x="462831" y="1016253"/>
            <a:ext cx="68667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Return only Distinct values select result set </a:t>
            </a:r>
          </a:p>
          <a:p>
            <a:pPr algn="l" fontAlgn="base"/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fontAlgn="base"/>
            <a:r>
              <a:rPr lang="en-US" sz="2400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DISTINCT column1 [, column2 … ] FROM table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4CF29F-4700-4F5E-866B-B5B5A3211B11}"/>
              </a:ext>
            </a:extLst>
          </p:cNvPr>
          <p:cNvSpPr txBox="1"/>
          <p:nvPr/>
        </p:nvSpPr>
        <p:spPr>
          <a:xfrm>
            <a:off x="4752785" y="4407613"/>
            <a:ext cx="6866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fontAlgn="base">
              <a:defRPr sz="2400" b="0" i="0">
                <a:solidFill>
                  <a:schemeClr val="bg1"/>
                </a:solidFill>
                <a:effectLst/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Example </a:t>
            </a:r>
          </a:p>
          <a:p>
            <a:endParaRPr lang="en-US" dirty="0"/>
          </a:p>
          <a:p>
            <a:r>
              <a:rPr lang="en-US" dirty="0"/>
              <a:t>select distinct </a:t>
            </a:r>
            <a:r>
              <a:rPr lang="en-US" dirty="0" err="1"/>
              <a:t>genre_id</a:t>
            </a:r>
            <a:r>
              <a:rPr lang="en-US" dirty="0"/>
              <a:t> from </a:t>
            </a:r>
            <a:r>
              <a:rPr lang="en-US" dirty="0" err="1"/>
              <a:t>tbl_books</a:t>
            </a:r>
            <a:r>
              <a:rPr lang="en-US" dirty="0"/>
              <a:t> order by 1;</a:t>
            </a:r>
            <a:endParaRPr lang="ro-RO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1753F00-6F25-4595-9306-771F70AFD346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pPr algn="l" fontAlgn="base"/>
            <a:r>
              <a:rPr lang="en-US" b="0" i="0">
                <a:solidFill>
                  <a:schemeClr val="bg1"/>
                </a:solidFill>
                <a:effectLst/>
                <a:latin typeface="AvenirNext"/>
              </a:rPr>
              <a:t>SELECT </a:t>
            </a:r>
            <a:r>
              <a:rPr lang="en-US" b="1" i="0">
                <a:solidFill>
                  <a:schemeClr val="bg1"/>
                </a:solidFill>
                <a:effectLst/>
                <a:latin typeface="AvenirNext"/>
              </a:rPr>
              <a:t>DISTINCT</a:t>
            </a:r>
            <a:endParaRPr lang="ro-RO" b="1" i="0">
              <a:solidFill>
                <a:schemeClr val="bg1"/>
              </a:solidFill>
              <a:effectLst/>
              <a:latin typeface="AvenirNext"/>
            </a:endParaRPr>
          </a:p>
        </p:txBody>
      </p:sp>
    </p:spTree>
    <p:extLst>
      <p:ext uri="{BB962C8B-B14F-4D97-AF65-F5344CB8AC3E}">
        <p14:creationId xmlns:p14="http://schemas.microsoft.com/office/powerpoint/2010/main" val="6668438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761397-5CBA-430E-95C9-7E7AA491F695}"/>
              </a:ext>
            </a:extLst>
          </p:cNvPr>
          <p:cNvSpPr txBox="1"/>
          <p:nvPr/>
        </p:nvSpPr>
        <p:spPr>
          <a:xfrm>
            <a:off x="462831" y="1016253"/>
            <a:ext cx="68667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Use Between in Select query 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fontAlgn="base"/>
            <a:r>
              <a:rPr lang="en-US" sz="2400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column1 [, column2 … ] FROM table</a:t>
            </a:r>
          </a:p>
          <a:p>
            <a:pPr fontAlgn="base"/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WHERE column3 BETWEEN </a:t>
            </a:r>
            <a:r>
              <a:rPr lang="en-US" sz="2400" i="1" dirty="0" err="1">
                <a:solidFill>
                  <a:schemeClr val="bg1"/>
                </a:solidFill>
                <a:latin typeface="Segoe UI" panose="020B0502040204020203" pitchFamily="34" charset="0"/>
              </a:rPr>
              <a:t>lower_limit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 AND </a:t>
            </a:r>
            <a:r>
              <a:rPr lang="en-US" sz="2400" i="1" dirty="0" err="1">
                <a:solidFill>
                  <a:schemeClr val="bg1"/>
                </a:solidFill>
                <a:latin typeface="Segoe UI" panose="020B0502040204020203" pitchFamily="34" charset="0"/>
              </a:rPr>
              <a:t>upper_limit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 ;</a:t>
            </a:r>
            <a:endParaRPr lang="en-US" sz="2400" b="0" i="1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604FA4-5FA9-4200-9BF1-D4F890433CA7}"/>
              </a:ext>
            </a:extLst>
          </p:cNvPr>
          <p:cNvSpPr txBox="1"/>
          <p:nvPr/>
        </p:nvSpPr>
        <p:spPr>
          <a:xfrm>
            <a:off x="4752785" y="4407613"/>
            <a:ext cx="68667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fontAlgn="base">
              <a:defRPr sz="2400" b="0" i="0">
                <a:solidFill>
                  <a:schemeClr val="bg1"/>
                </a:solidFill>
                <a:effectLst/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Example </a:t>
            </a:r>
          </a:p>
          <a:p>
            <a:endParaRPr lang="en-US" dirty="0"/>
          </a:p>
          <a:p>
            <a:r>
              <a:rPr lang="en-US" dirty="0"/>
              <a:t>select * from </a:t>
            </a:r>
            <a:r>
              <a:rPr lang="en-US" dirty="0" err="1"/>
              <a:t>tbl_books</a:t>
            </a:r>
            <a:r>
              <a:rPr lang="en-US" dirty="0"/>
              <a:t> </a:t>
            </a:r>
          </a:p>
          <a:p>
            <a:r>
              <a:rPr lang="en-US" dirty="0"/>
              <a:t>where </a:t>
            </a:r>
            <a:r>
              <a:rPr lang="en-US" dirty="0" err="1"/>
              <a:t>genre_id</a:t>
            </a:r>
            <a:r>
              <a:rPr lang="en-US" dirty="0"/>
              <a:t> BETWEEN 2 AND 3 </a:t>
            </a:r>
          </a:p>
          <a:p>
            <a:r>
              <a:rPr lang="en-US" dirty="0"/>
              <a:t>order by 1;</a:t>
            </a:r>
            <a:endParaRPr lang="ro-RO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99E820-5982-4A35-9B89-A20ABBE3FAE4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pPr algn="l" fontAlgn="base"/>
            <a:r>
              <a:rPr lang="en-US" b="0" i="0">
                <a:solidFill>
                  <a:schemeClr val="bg1"/>
                </a:solidFill>
                <a:effectLst/>
                <a:latin typeface="AvenirNext"/>
              </a:rPr>
              <a:t>SELECT </a:t>
            </a:r>
            <a:r>
              <a:rPr lang="en-US" b="1" i="0">
                <a:solidFill>
                  <a:schemeClr val="bg1"/>
                </a:solidFill>
                <a:effectLst/>
                <a:latin typeface="AvenirNext"/>
              </a:rPr>
              <a:t>BETWEEN</a:t>
            </a:r>
            <a:endParaRPr lang="ro-RO" b="1" i="0">
              <a:solidFill>
                <a:schemeClr val="bg1"/>
              </a:solidFill>
              <a:effectLst/>
              <a:latin typeface="AvenirNext"/>
            </a:endParaRPr>
          </a:p>
        </p:txBody>
      </p:sp>
    </p:spTree>
    <p:extLst>
      <p:ext uri="{BB962C8B-B14F-4D97-AF65-F5344CB8AC3E}">
        <p14:creationId xmlns:p14="http://schemas.microsoft.com/office/powerpoint/2010/main" val="1648576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8AFB5D9-97D0-4055-80FA-CB7F45E24BAC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01FFB35-1D61-466E-B8E5-D3731A361F88}"/>
              </a:ext>
            </a:extLst>
          </p:cNvPr>
          <p:cNvSpPr txBox="1">
            <a:spLocks/>
          </p:cNvSpPr>
          <p:nvPr/>
        </p:nvSpPr>
        <p:spPr>
          <a:xfrm>
            <a:off x="252000" y="913920"/>
            <a:ext cx="8640000" cy="502345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chemeClr val="bg1"/>
                </a:solidFill>
              </a:rPr>
              <a:t>Describe each data manipulation language (DML) statement</a:t>
            </a:r>
          </a:p>
          <a:p>
            <a:r>
              <a:rPr lang="en-US" sz="2400">
                <a:solidFill>
                  <a:schemeClr val="bg1"/>
                </a:solidFill>
              </a:rPr>
              <a:t>Insert rows into a table</a:t>
            </a:r>
          </a:p>
          <a:p>
            <a:r>
              <a:rPr lang="en-US" sz="2400">
                <a:solidFill>
                  <a:schemeClr val="bg1"/>
                </a:solidFill>
              </a:rPr>
              <a:t>Update rows in a table</a:t>
            </a:r>
          </a:p>
          <a:p>
            <a:r>
              <a:rPr lang="en-US" sz="2400">
                <a:solidFill>
                  <a:schemeClr val="bg1"/>
                </a:solidFill>
              </a:rPr>
              <a:t>Delete rows from a table</a:t>
            </a:r>
          </a:p>
          <a:p>
            <a:r>
              <a:rPr lang="en-US" sz="2400">
                <a:solidFill>
                  <a:schemeClr val="bg1"/>
                </a:solidFill>
              </a:rPr>
              <a:t>Control transactions</a:t>
            </a:r>
          </a:p>
        </p:txBody>
      </p:sp>
    </p:spTree>
    <p:extLst>
      <p:ext uri="{BB962C8B-B14F-4D97-AF65-F5344CB8AC3E}">
        <p14:creationId xmlns:p14="http://schemas.microsoft.com/office/powerpoint/2010/main" val="32337588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761397-5CBA-430E-95C9-7E7AA491F695}"/>
              </a:ext>
            </a:extLst>
          </p:cNvPr>
          <p:cNvSpPr txBox="1"/>
          <p:nvPr/>
        </p:nvSpPr>
        <p:spPr>
          <a:xfrm>
            <a:off x="462831" y="1016253"/>
            <a:ext cx="6866793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 fontAlgn="base"/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Use UNION ALL in Select query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Multiple UNION ALL in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egoe UI"/>
                <a:cs typeface="Segoe UI"/>
              </a:rPr>
              <a:t> Select query</a:t>
            </a: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 </a:t>
            </a:r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Segoe UI"/>
                <a:cs typeface="Segoe UI"/>
              </a:rPr>
              <a:t>UNION VS UNION ALL</a:t>
            </a: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  <a:p>
            <a:pPr fontAlgn="base"/>
            <a:r>
              <a:rPr lang="en-US" sz="2400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column1 [, column2 … ] FROM table1</a:t>
            </a:r>
          </a:p>
          <a:p>
            <a:pPr fontAlgn="base"/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WHERE &lt;Filter1 </a:t>
            </a:r>
            <a:r>
              <a:rPr lang="en-US" sz="2400" i="1" dirty="0" err="1">
                <a:solidFill>
                  <a:schemeClr val="bg1"/>
                </a:solidFill>
                <a:latin typeface="Segoe UI" panose="020B0502040204020203" pitchFamily="34" charset="0"/>
              </a:rPr>
              <a:t>ie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 1=1  &gt; </a:t>
            </a:r>
          </a:p>
          <a:p>
            <a:pPr fontAlgn="base"/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    UNION ALL</a:t>
            </a:r>
            <a:r>
              <a:rPr lang="en-US" sz="2400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 </a:t>
            </a:r>
          </a:p>
          <a:p>
            <a:pPr fontAlgn="base"/>
            <a:r>
              <a:rPr lang="en-US" sz="2400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SELECT column1 [, column2 … ] FROM table2</a:t>
            </a:r>
          </a:p>
          <a:p>
            <a:pPr fontAlgn="base"/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WHERE &lt;Filter2 </a:t>
            </a:r>
            <a:r>
              <a:rPr lang="en-US" sz="2400" i="1" dirty="0" err="1">
                <a:solidFill>
                  <a:schemeClr val="bg1"/>
                </a:solidFill>
                <a:latin typeface="Segoe UI" panose="020B0502040204020203" pitchFamily="34" charset="0"/>
              </a:rPr>
              <a:t>ie</a:t>
            </a:r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 column1 &lt;&gt; … &gt;</a:t>
            </a:r>
          </a:p>
          <a:p>
            <a:pPr fontAlgn="base"/>
            <a:r>
              <a:rPr lang="en-US" sz="2400" i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fontAlgn="base"/>
            <a:endParaRPr lang="en-US" sz="2400" b="0" i="1" dirty="0">
              <a:solidFill>
                <a:schemeClr val="bg1"/>
              </a:solidFill>
              <a:effectLst/>
              <a:highlight>
                <a:srgbClr val="C0C0C0"/>
              </a:highlight>
              <a:latin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604FA4-5FA9-4200-9BF1-D4F890433CA7}"/>
              </a:ext>
            </a:extLst>
          </p:cNvPr>
          <p:cNvSpPr txBox="1"/>
          <p:nvPr/>
        </p:nvSpPr>
        <p:spPr>
          <a:xfrm>
            <a:off x="7008733" y="3919341"/>
            <a:ext cx="5183267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fontAlgn="base">
              <a:defRPr sz="2400" b="0" i="0">
                <a:solidFill>
                  <a:schemeClr val="bg1"/>
                </a:solidFill>
                <a:effectLst/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Example </a:t>
            </a:r>
          </a:p>
          <a:p>
            <a:endParaRPr lang="en-US" dirty="0"/>
          </a:p>
          <a:p>
            <a:r>
              <a:rPr lang="en-US" dirty="0"/>
              <a:t>select * </a:t>
            </a:r>
            <a:r>
              <a:rPr lang="en-US"/>
              <a:t>from </a:t>
            </a:r>
            <a:r>
              <a:rPr lang="en-US" dirty="0" err="1"/>
              <a:t>tbl</a:t>
            </a:r>
            <a:r>
              <a:rPr lang="en-US" err="1"/>
              <a:t>_</a:t>
            </a:r>
            <a:r>
              <a:rPr lang="en-US"/>
              <a:t>books</a:t>
            </a:r>
            <a:r>
              <a:rPr lang="en-US" dirty="0"/>
              <a:t> </a:t>
            </a:r>
          </a:p>
          <a:p>
            <a:r>
              <a:rPr lang="en-US"/>
              <a:t>where </a:t>
            </a:r>
            <a:r>
              <a:rPr lang="en-US" dirty="0" err="1"/>
              <a:t>genre</a:t>
            </a:r>
            <a:r>
              <a:rPr lang="en-US" err="1"/>
              <a:t>_</a:t>
            </a:r>
            <a:r>
              <a:rPr lang="en-US"/>
              <a:t>id</a:t>
            </a:r>
            <a:r>
              <a:rPr lang="en-US" dirty="0"/>
              <a:t> =1</a:t>
            </a:r>
          </a:p>
          <a:p>
            <a:r>
              <a:rPr lang="en-US" dirty="0"/>
              <a:t> UNION </a:t>
            </a:r>
            <a:r>
              <a:rPr lang="en-US"/>
              <a:t>ALL </a:t>
            </a:r>
            <a:endParaRPr lang="en-US" dirty="0"/>
          </a:p>
          <a:p>
            <a:r>
              <a:rPr lang="en-US" dirty="0"/>
              <a:t>select * </a:t>
            </a:r>
            <a:r>
              <a:rPr lang="en-US"/>
              <a:t>from </a:t>
            </a:r>
            <a:r>
              <a:rPr lang="en-US" dirty="0" err="1"/>
              <a:t>tbl</a:t>
            </a:r>
            <a:r>
              <a:rPr lang="en-US" err="1"/>
              <a:t>_</a:t>
            </a:r>
            <a:r>
              <a:rPr lang="en-US"/>
              <a:t>books</a:t>
            </a:r>
            <a:r>
              <a:rPr lang="en-US" dirty="0"/>
              <a:t> </a:t>
            </a:r>
          </a:p>
          <a:p>
            <a:r>
              <a:rPr lang="en-US"/>
              <a:t>where </a:t>
            </a:r>
            <a:r>
              <a:rPr lang="en-US" dirty="0" err="1"/>
              <a:t>genre</a:t>
            </a:r>
            <a:r>
              <a:rPr lang="en-US" err="1"/>
              <a:t>_</a:t>
            </a:r>
            <a:r>
              <a:rPr lang="en-US"/>
              <a:t>id</a:t>
            </a:r>
            <a:r>
              <a:rPr lang="en-US" dirty="0"/>
              <a:t> =2</a:t>
            </a:r>
          </a:p>
          <a:p>
            <a:endParaRPr lang="en-US" dirty="0"/>
          </a:p>
          <a:p>
            <a:r>
              <a:rPr lang="en-US" dirty="0"/>
              <a:t>order by 1;</a:t>
            </a:r>
            <a:endParaRPr lang="ro-RO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99E820-5982-4A35-9B89-A20ABBE3FAE4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pPr algn="l" fontAlgn="base"/>
            <a:r>
              <a:rPr lang="en-US" b="0" i="0">
                <a:solidFill>
                  <a:schemeClr val="bg1"/>
                </a:solidFill>
                <a:effectLst/>
                <a:latin typeface="AvenirNext"/>
              </a:rPr>
              <a:t>UNION OPERATOR</a:t>
            </a:r>
            <a:endParaRPr lang="ro-RO" b="1" i="0">
              <a:solidFill>
                <a:schemeClr val="bg1"/>
              </a:solidFill>
              <a:effectLst/>
              <a:latin typeface="AvenirNext"/>
            </a:endParaRPr>
          </a:p>
        </p:txBody>
      </p:sp>
    </p:spTree>
    <p:extLst>
      <p:ext uri="{BB962C8B-B14F-4D97-AF65-F5344CB8AC3E}">
        <p14:creationId xmlns:p14="http://schemas.microsoft.com/office/powerpoint/2010/main" val="6310403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7B0F-B0C3-4BCA-9F8F-43D11A9DF6AA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PRACTICE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334028-4E73-4423-A7E1-A8E05A75A831}"/>
              </a:ext>
            </a:extLst>
          </p:cNvPr>
          <p:cNvSpPr txBox="1"/>
          <p:nvPr/>
        </p:nvSpPr>
        <p:spPr>
          <a:xfrm>
            <a:off x="606669" y="2372441"/>
            <a:ext cx="68667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INSERT 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UPDATE 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DELETE 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COMMIT transaction </a:t>
            </a:r>
          </a:p>
          <a:p>
            <a:pPr marL="342900" indent="-342900">
              <a:buFontTx/>
              <a:buAutoNum type="arabicPeriod"/>
            </a:pPr>
            <a:r>
              <a:rPr lang="en-US">
                <a:solidFill>
                  <a:schemeClr val="bg1"/>
                </a:solidFill>
              </a:rPr>
              <a:t>ROLLBACK transaction 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</a:rPr>
              <a:t>SELECT</a:t>
            </a:r>
          </a:p>
        </p:txBody>
      </p:sp>
    </p:spTree>
    <p:extLst>
      <p:ext uri="{BB962C8B-B14F-4D97-AF65-F5344CB8AC3E}">
        <p14:creationId xmlns:p14="http://schemas.microsoft.com/office/powerpoint/2010/main" val="655956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EA5D0-C136-4A56-BB79-937DDBED4ADE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  <a:noFill/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INSERT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Statement Syntax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673EA8-9347-42E1-B0C8-0740B02C2D43}"/>
              </a:ext>
            </a:extLst>
          </p:cNvPr>
          <p:cNvSpPr txBox="1"/>
          <p:nvPr/>
        </p:nvSpPr>
        <p:spPr>
          <a:xfrm>
            <a:off x="1407160" y="1377049"/>
            <a:ext cx="6502400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INSERT INTO   </a:t>
            </a:r>
            <a:r>
              <a:rPr lang="en-US" i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table 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[(</a:t>
            </a:r>
            <a:r>
              <a:rPr lang="en-US" i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column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 [, </a:t>
            </a:r>
            <a:r>
              <a:rPr lang="en-US" i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 column…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])]</a:t>
            </a:r>
          </a:p>
          <a:p>
            <a:r>
              <a:rPr lang="en-US" b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VALUES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            (</a:t>
            </a:r>
            <a:r>
              <a:rPr lang="en-US" i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 [, </a:t>
            </a:r>
            <a:r>
              <a:rPr lang="en-US" i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value…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]); </a:t>
            </a:r>
            <a:endParaRPr lang="en-US" dirty="0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Inserts only one record.</a:t>
            </a:r>
          </a:p>
          <a:p>
            <a:pPr marL="285750" indent="-285750">
              <a:buFont typeface="Arial" pitchFamily="34" charset="0"/>
              <a:buChar char="•"/>
            </a:pPr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INSERT</a:t>
            </a:r>
          </a:p>
          <a:p>
            <a:r>
              <a:rPr lang="en-US" b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	INTO   </a:t>
            </a:r>
            <a:r>
              <a:rPr lang="en-US" i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table 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[(</a:t>
            </a:r>
            <a:r>
              <a:rPr lang="en-US" i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column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 [, </a:t>
            </a:r>
            <a:r>
              <a:rPr lang="en-US" i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 column…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])]</a:t>
            </a:r>
          </a:p>
          <a:p>
            <a:r>
              <a:rPr lang="en-US" b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SELECT </a:t>
            </a:r>
            <a:r>
              <a:rPr lang="en-US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column1, column2 … column n</a:t>
            </a:r>
            <a:r>
              <a:rPr lang="en-US" b="1" dirty="0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 from table2</a:t>
            </a:r>
          </a:p>
          <a:p>
            <a:endParaRPr lang="en-US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085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410C5-C41A-4C1C-886C-71748B5AFC8B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A73FB8-96E1-4993-BA98-A9671FC5C3E1}"/>
              </a:ext>
            </a:extLst>
          </p:cNvPr>
          <p:cNvSpPr txBox="1"/>
          <p:nvPr/>
        </p:nvSpPr>
        <p:spPr>
          <a:xfrm>
            <a:off x="1200727" y="1366982"/>
            <a:ext cx="7065818" cy="40010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1400" b="1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INSERT INTO </a:t>
            </a:r>
            <a:r>
              <a:rPr lang="en-US" sz="1400" b="1" err="1">
                <a:solidFill>
                  <a:schemeClr val="bg1"/>
                </a:solidFill>
                <a:latin typeface="Courier New"/>
                <a:cs typeface="Courier New"/>
              </a:rPr>
              <a:t>tbl_books</a:t>
            </a:r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 (</a:t>
            </a:r>
            <a:r>
              <a:rPr lang="en-US" sz="1400" b="1" err="1">
                <a:solidFill>
                  <a:schemeClr val="bg1"/>
                </a:solidFill>
                <a:latin typeface="Courier New"/>
                <a:cs typeface="Courier New"/>
              </a:rPr>
              <a:t>book_id</a:t>
            </a:r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, author, title, </a:t>
            </a:r>
            <a:r>
              <a:rPr lang="en-US" sz="1400" b="1" err="1">
                <a:solidFill>
                  <a:schemeClr val="bg1"/>
                </a:solidFill>
                <a:latin typeface="Courier New"/>
                <a:cs typeface="Courier New"/>
              </a:rPr>
              <a:t>genre_id</a:t>
            </a:r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, amount) </a:t>
            </a:r>
            <a:endParaRPr lang="en-US" sz="1400" b="1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VALUES (1, 'Twain, Mark', 'Tom Sawyer', 1, 20.00);</a:t>
            </a:r>
          </a:p>
          <a:p>
            <a:endParaRPr lang="en-US" sz="1400" b="1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INSERT INTO </a:t>
            </a:r>
            <a:r>
              <a:rPr lang="en-US" sz="1400" b="1" err="1">
                <a:solidFill>
                  <a:schemeClr val="bg1"/>
                </a:solidFill>
                <a:latin typeface="Courier New"/>
                <a:cs typeface="Courier New"/>
              </a:rPr>
              <a:t>tbl_books</a:t>
            </a:r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 (</a:t>
            </a:r>
            <a:r>
              <a:rPr lang="en-US" sz="1400" b="1" err="1">
                <a:solidFill>
                  <a:schemeClr val="bg1"/>
                </a:solidFill>
                <a:latin typeface="Courier New"/>
                <a:cs typeface="Courier New"/>
              </a:rPr>
              <a:t>book_id</a:t>
            </a:r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,  author, title, </a:t>
            </a:r>
            <a:r>
              <a:rPr lang="en-US" sz="1400" b="1" err="1">
                <a:solidFill>
                  <a:schemeClr val="bg1"/>
                </a:solidFill>
                <a:latin typeface="Courier New"/>
                <a:cs typeface="Courier New"/>
              </a:rPr>
              <a:t>genre_id</a:t>
            </a:r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, amount) </a:t>
            </a:r>
            <a:endParaRPr lang="en-US" sz="1400" b="1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VALUES (2, 'Shakespeare', 'Hamlet, Prince of Denmark', 2, 5.00);</a:t>
            </a:r>
          </a:p>
          <a:p>
            <a:endParaRPr lang="en-US" sz="1400" b="1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INSERT INTO </a:t>
            </a:r>
            <a:r>
              <a:rPr lang="en-US" sz="1400" b="1" err="1">
                <a:solidFill>
                  <a:schemeClr val="bg1"/>
                </a:solidFill>
                <a:latin typeface="Courier New"/>
                <a:cs typeface="Courier New"/>
              </a:rPr>
              <a:t>tbl_books</a:t>
            </a:r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 (</a:t>
            </a:r>
            <a:r>
              <a:rPr lang="en-US" sz="1400" b="1" err="1">
                <a:solidFill>
                  <a:schemeClr val="bg1"/>
                </a:solidFill>
                <a:latin typeface="Courier New"/>
                <a:cs typeface="Courier New"/>
              </a:rPr>
              <a:t>book_id</a:t>
            </a:r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, author, title, </a:t>
            </a:r>
            <a:r>
              <a:rPr lang="en-US" sz="1400" b="1" err="1">
                <a:solidFill>
                  <a:schemeClr val="bg1"/>
                </a:solidFill>
                <a:latin typeface="Courier New"/>
                <a:cs typeface="Courier New"/>
              </a:rPr>
              <a:t>genre_id</a:t>
            </a:r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, amount) </a:t>
            </a:r>
            <a:endParaRPr lang="en-US" sz="1400" b="1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400" b="1">
                <a:solidFill>
                  <a:schemeClr val="bg1"/>
                </a:solidFill>
                <a:latin typeface="Courier New"/>
                <a:cs typeface="Courier New"/>
              </a:rPr>
              <a:t>VALUES (3, 'Tolkien, J.R.', 'Lord of the Rings', 2, 31.00);</a:t>
            </a:r>
            <a:endParaRPr lang="en-US" sz="1400">
              <a:solidFill>
                <a:schemeClr val="bg1"/>
              </a:solidFill>
              <a:latin typeface="Courier New"/>
              <a:ea typeface="Tahoma" pitchFamily="34" charset="0"/>
              <a:cs typeface="Courier New"/>
            </a:endParaRPr>
          </a:p>
          <a:p>
            <a:endParaRPr lang="en-US" sz="1400">
              <a:solidFill>
                <a:schemeClr val="bg1"/>
              </a:solidFill>
            </a:endParaRPr>
          </a:p>
          <a:p>
            <a:endParaRPr lang="en-US" sz="1800" b="1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800" b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-- see data within our table</a:t>
            </a:r>
          </a:p>
          <a:p>
            <a:r>
              <a:rPr lang="en-US" sz="1800" b="1">
                <a:solidFill>
                  <a:schemeClr val="bg1"/>
                </a:solidFill>
                <a:latin typeface="Courier New"/>
                <a:cs typeface="Courier New"/>
              </a:rPr>
              <a:t>SELECT * FROM tbl_</a:t>
            </a:r>
            <a:r>
              <a:rPr lang="en-US" b="1">
                <a:solidFill>
                  <a:schemeClr val="bg1"/>
                </a:solidFill>
                <a:latin typeface="Courier New"/>
                <a:cs typeface="Courier New"/>
              </a:rPr>
              <a:t>books </a:t>
            </a:r>
            <a:r>
              <a:rPr lang="en-US" sz="1800" b="1">
                <a:solidFill>
                  <a:schemeClr val="bg1"/>
                </a:solidFill>
                <a:latin typeface="Courier New"/>
                <a:cs typeface="Courier New"/>
              </a:rPr>
              <a:t>;</a:t>
            </a:r>
            <a:r>
              <a:rPr lang="en-US" b="1">
                <a:solidFill>
                  <a:schemeClr val="bg1"/>
                </a:solidFill>
                <a:latin typeface="Courier New"/>
                <a:cs typeface="Courier New"/>
              </a:rPr>
              <a:t> </a:t>
            </a:r>
            <a:endParaRPr lang="en-US" sz="1800" b="1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id="{FFA855AB-9B7A-4058-B45A-1F690FE64590}"/>
              </a:ext>
            </a:extLst>
          </p:cNvPr>
          <p:cNvSpPr/>
          <p:nvPr/>
        </p:nvSpPr>
        <p:spPr>
          <a:xfrm>
            <a:off x="9246741" y="792000"/>
            <a:ext cx="1744531" cy="1720194"/>
          </a:xfrm>
          <a:prstGeom prst="smileyFac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10617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6CE35-5C8E-4333-9978-07C83EDB9B15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>
            <a:normAutofit fontScale="4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Copying Rows from Another Table</a:t>
            </a:r>
            <a:b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30B03-FD7B-40DE-9CF7-0D16482E9DC3}"/>
              </a:ext>
            </a:extLst>
          </p:cNvPr>
          <p:cNvSpPr txBox="1">
            <a:spLocks/>
          </p:cNvSpPr>
          <p:nvPr/>
        </p:nvSpPr>
        <p:spPr>
          <a:xfrm>
            <a:off x="252000" y="913920"/>
            <a:ext cx="8640000" cy="502345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Write the INSERT statement with a subquery:</a:t>
            </a: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174625" lvl="1" indent="0">
              <a:buFont typeface="Arial" panose="020B0604020202020204" pitchFamily="34" charset="0"/>
              <a:buNone/>
            </a:pPr>
            <a:r>
              <a:rPr lang="en-US" sz="1400" i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-- prepare create another table </a:t>
            </a:r>
          </a:p>
          <a:p>
            <a:pPr marL="174625" lvl="1" indent="0">
              <a:buNone/>
            </a:pPr>
            <a:r>
              <a:rPr lang="en-US" sz="1400" i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create table </a:t>
            </a:r>
            <a:r>
              <a:rPr lang="en-US" sz="1400" i="1" err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tbl_Old_Books</a:t>
            </a:r>
            <a:r>
              <a:rPr lang="en-US" sz="1400" i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 as SELECT * FROM </a:t>
            </a:r>
            <a:r>
              <a:rPr lang="en-US" sz="1400" i="1" err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tbl_books</a:t>
            </a:r>
            <a:r>
              <a:rPr lang="en-US" sz="1400" i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; </a:t>
            </a:r>
            <a:endParaRPr lang="en-US" sz="1400" i="1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pPr marL="174625" lvl="1" indent="0">
              <a:buFont typeface="Arial" panose="020B0604020202020204" pitchFamily="34" charset="0"/>
              <a:buNone/>
            </a:pPr>
            <a:endParaRPr lang="en-US" b="1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pPr marL="174625" lvl="1" indent="0">
              <a:buFont typeface="Arial" panose="020B0604020202020204" pitchFamily="34" charset="0"/>
              <a:buNone/>
            </a:pP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INSERT INTO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tbl_Old_Books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(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book_id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,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book_code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, author, title,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genre_id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, amount) </a:t>
            </a:r>
          </a:p>
          <a:p>
            <a:pPr marL="174625" lvl="1" indent="0">
              <a:buFont typeface="Arial" panose="020B0604020202020204" pitchFamily="34" charset="0"/>
              <a:buNone/>
            </a:pPr>
            <a:r>
              <a:rPr lang="en-US" b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SELECT </a:t>
            </a:r>
            <a:r>
              <a:rPr lang="en-US" b="1" err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book_id</a:t>
            </a:r>
            <a:r>
              <a:rPr lang="en-US" b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, </a:t>
            </a:r>
            <a:r>
              <a:rPr lang="en-US" b="1" err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book_code</a:t>
            </a:r>
            <a:r>
              <a:rPr lang="en-US" b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, author, title, </a:t>
            </a:r>
            <a:r>
              <a:rPr lang="en-US" b="1" err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genre_id</a:t>
            </a:r>
            <a:r>
              <a:rPr lang="en-US" b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, amount FROM </a:t>
            </a:r>
            <a:r>
              <a:rPr lang="en-US" b="1" err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tbl_books</a:t>
            </a:r>
            <a:r>
              <a:rPr lang="en-US" b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 WHERE </a:t>
            </a:r>
            <a:r>
              <a:rPr lang="en-US" b="1" err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book_id</a:t>
            </a:r>
            <a:r>
              <a:rPr lang="en-US" b="1">
                <a:solidFill>
                  <a:schemeClr val="bg1"/>
                </a:solidFill>
                <a:latin typeface="Courier New"/>
                <a:ea typeface="Tahoma"/>
                <a:cs typeface="Courier New"/>
              </a:rPr>
              <a:t> = 1 ;</a:t>
            </a:r>
            <a:endParaRPr lang="en-US">
              <a:solidFill>
                <a:schemeClr val="bg1"/>
              </a:solidFill>
              <a:latin typeface="Courier New"/>
              <a:ea typeface="Tahoma"/>
              <a:cs typeface="Courier New"/>
            </a:endParaRPr>
          </a:p>
          <a:p>
            <a:pPr marL="285750" indent="-285750"/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Do not use the VALUES clause</a:t>
            </a:r>
          </a:p>
          <a:p>
            <a:pPr marL="285750" indent="-285750"/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The number of columns in the INSERT clause match to those in the subquery</a:t>
            </a:r>
          </a:p>
        </p:txBody>
      </p:sp>
    </p:spTree>
    <p:extLst>
      <p:ext uri="{BB962C8B-B14F-4D97-AF65-F5344CB8AC3E}">
        <p14:creationId xmlns:p14="http://schemas.microsoft.com/office/powerpoint/2010/main" val="626870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AF50-3170-46D8-AE06-45923BC1C9E3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>
            <a:normAutofit fontScale="4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UPDATE Statement Syntax</a:t>
            </a:r>
            <a:b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</a:br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FB1050-46E1-4EB5-A91C-42068B3233E7}"/>
              </a:ext>
            </a:extLst>
          </p:cNvPr>
          <p:cNvSpPr txBox="1"/>
          <p:nvPr/>
        </p:nvSpPr>
        <p:spPr>
          <a:xfrm>
            <a:off x="1271588" y="2543175"/>
            <a:ext cx="71008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UPDATE	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	</a:t>
            </a:r>
            <a:r>
              <a:rPr lang="en-US" i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table</a:t>
            </a:r>
            <a:endParaRPr lang="en-US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SET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			</a:t>
            </a:r>
            <a:r>
              <a:rPr lang="en-US" i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column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= </a:t>
            </a:r>
            <a:r>
              <a:rPr lang="en-US" i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value 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[,</a:t>
            </a:r>
            <a:r>
              <a:rPr lang="en-US" i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column 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= </a:t>
            </a:r>
            <a:r>
              <a:rPr lang="en-US" i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value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, …]</a:t>
            </a:r>
          </a:p>
          <a:p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[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WHERE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		</a:t>
            </a:r>
            <a:r>
              <a:rPr lang="en-US" i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condition</a:t>
            </a:r>
            <a:r>
              <a:rPr lang="en-US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];</a:t>
            </a: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Update more than one row at a time (if required)</a:t>
            </a:r>
          </a:p>
        </p:txBody>
      </p:sp>
    </p:spTree>
    <p:extLst>
      <p:ext uri="{BB962C8B-B14F-4D97-AF65-F5344CB8AC3E}">
        <p14:creationId xmlns:p14="http://schemas.microsoft.com/office/powerpoint/2010/main" val="1504254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1B12A-72C9-4538-A6B9-9859459D18CF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examples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DC4112-B3E9-4D0E-97B1-D14C75EB8C23}"/>
              </a:ext>
            </a:extLst>
          </p:cNvPr>
          <p:cNvSpPr txBox="1"/>
          <p:nvPr/>
        </p:nvSpPr>
        <p:spPr>
          <a:xfrm>
            <a:off x="1200727" y="1366982"/>
            <a:ext cx="7065818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endParaRPr lang="en-US" b="1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UPDATE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tbl_books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SET amount = 50 </a:t>
            </a:r>
          </a:p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WHERE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book_id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= 1; </a:t>
            </a:r>
          </a:p>
          <a:p>
            <a:pPr marL="285750" indent="-285750">
              <a:buFont typeface="Arial" pitchFamily="34" charset="0"/>
              <a:buChar char="•"/>
            </a:pPr>
            <a:endParaRPr lang="en-US" b="1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b="1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200" i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1 row updated</a:t>
            </a:r>
            <a:endParaRPr lang="en-US" sz="120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UPDATE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tbl_books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SET amount = 41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WHERE author = 'Twain, Mark’;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</a:t>
            </a:r>
            <a:r>
              <a:rPr lang="en-US" sz="1200" i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 rows updated</a:t>
            </a:r>
          </a:p>
          <a:p>
            <a:endParaRPr lang="en-US" i="1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US" i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</a:t>
            </a:r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All rows are updated if the WHERE clause is omitted</a:t>
            </a:r>
          </a:p>
          <a:p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341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D2C229-DE54-41E1-A2AA-C379A6BF7BF9}"/>
              </a:ext>
            </a:extLst>
          </p:cNvPr>
          <p:cNvSpPr txBox="1"/>
          <p:nvPr/>
        </p:nvSpPr>
        <p:spPr>
          <a:xfrm>
            <a:off x="1009403" y="1871663"/>
            <a:ext cx="75916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UPDATE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tbl_books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</a:t>
            </a:r>
          </a:p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SET author = (SELECT author </a:t>
            </a:r>
          </a:p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		FROM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tbl_books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</a:t>
            </a:r>
          </a:p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		WHERE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book_id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= 4)</a:t>
            </a:r>
          </a:p>
          <a:p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WHERE </a:t>
            </a:r>
            <a:r>
              <a:rPr lang="en-US" b="1" err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book_id</a:t>
            </a:r>
            <a:r>
              <a:rPr lang="en-US" b="1">
                <a:solidFill>
                  <a:schemeClr val="bg1"/>
                </a:solidFill>
                <a:latin typeface="Courier New" pitchFamily="49" charset="0"/>
                <a:ea typeface="Tahoma" pitchFamily="34" charset="0"/>
                <a:cs typeface="Courier New" pitchFamily="49" charset="0"/>
              </a:rPr>
              <a:t> = 1;</a:t>
            </a:r>
            <a:endParaRPr lang="en-US">
              <a:solidFill>
                <a:schemeClr val="bg1"/>
              </a:solidFill>
              <a:latin typeface="Courier New" pitchFamily="49" charset="0"/>
              <a:ea typeface="Tahoma" pitchFamily="34" charset="0"/>
              <a:cs typeface="Courier New" pitchFamily="49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EF6406E-D3B4-4451-BFC2-9770DA075D18}"/>
              </a:ext>
            </a:extLst>
          </p:cNvPr>
          <p:cNvSpPr txBox="1">
            <a:spLocks/>
          </p:cNvSpPr>
          <p:nvPr/>
        </p:nvSpPr>
        <p:spPr>
          <a:xfrm>
            <a:off x="252000" y="252000"/>
            <a:ext cx="8640000" cy="540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solidFill>
                  <a:schemeClr val="accent6"/>
                </a:solidFill>
                <a:latin typeface="Block BE Smooth"/>
                <a:ea typeface="+mj-ea"/>
                <a:cs typeface="Block BE Smooth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Updating columns with </a:t>
            </a:r>
            <a:r>
              <a:rPr lang="en-US" err="1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subqueries</a:t>
            </a:r>
            <a:endParaRPr lang="en-US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3144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a83457f-3d5b-474b-b913-0b762ee65729">
      <UserInfo>
        <DisplayName>Colm O'Reilly</DisplayName>
        <AccountId>95</AccountId>
        <AccountType/>
      </UserInfo>
      <UserInfo>
        <DisplayName>Sara Sousa</DisplayName>
        <AccountId>445</AccountId>
        <AccountType/>
      </UserInfo>
      <UserInfo>
        <DisplayName>Gisela Oliveira</DisplayName>
        <AccountId>1011</AccountId>
        <AccountType/>
      </UserInfo>
      <UserInfo>
        <DisplayName>Soraya Dubler</DisplayName>
        <AccountId>133</AccountId>
        <AccountType/>
      </UserInfo>
      <UserInfo>
        <DisplayName>Shane Sweeney</DisplayName>
        <AccountId>55</AccountId>
        <AccountType/>
      </UserInfo>
      <UserInfo>
        <DisplayName>Hugh Coughlan</DisplayName>
        <AccountId>124</AccountId>
        <AccountType/>
      </UserInfo>
      <UserInfo>
        <DisplayName>Conor Lynch</DisplayName>
        <AccountId>127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62164624659A42B972D388035A3526" ma:contentTypeVersion="11" ma:contentTypeDescription="Create a new document." ma:contentTypeScope="" ma:versionID="59db4352a9a8284561fdadda9bdc4dc8">
  <xsd:schema xmlns:xsd="http://www.w3.org/2001/XMLSchema" xmlns:xs="http://www.w3.org/2001/XMLSchema" xmlns:p="http://schemas.microsoft.com/office/2006/metadata/properties" xmlns:ns2="a36ab0c5-fb91-4139-b316-448044950157" xmlns:ns3="ea83457f-3d5b-474b-b913-0b762ee65729" targetNamespace="http://schemas.microsoft.com/office/2006/metadata/properties" ma:root="true" ma:fieldsID="4f1a625cb5cdde1f6deaf59f2939b1f4" ns2:_="" ns3:_="">
    <xsd:import namespace="a36ab0c5-fb91-4139-b316-448044950157"/>
    <xsd:import namespace="ea83457f-3d5b-474b-b913-0b762ee6572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6ab0c5-fb91-4139-b316-4480449501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83457f-3d5b-474b-b913-0b762ee65729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6F8B7A-1C7C-4643-8221-7EE7EA16636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7B7F90-9AD2-4DB4-BEB1-10716187A59C}">
  <ds:schemaRefs>
    <ds:schemaRef ds:uri="a36ab0c5-fb91-4139-b316-448044950157"/>
    <ds:schemaRef ds:uri="ea83457f-3d5b-474b-b913-0b762ee6572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D409B3E-9E3B-4D7A-B302-73CD4823E591}">
  <ds:schemaRefs>
    <ds:schemaRef ds:uri="a36ab0c5-fb91-4139-b316-448044950157"/>
    <ds:schemaRef ds:uri="ea83457f-3d5b-474b-b913-0b762ee6572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3095</TotalTime>
  <Words>1593</Words>
  <Application>Microsoft Office PowerPoint</Application>
  <PresentationFormat>Widescreen</PresentationFormat>
  <Paragraphs>296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Arial</vt:lpstr>
      <vt:lpstr>AvenirNext</vt:lpstr>
      <vt:lpstr>Block BE Smooth</vt:lpstr>
      <vt:lpstr>Calibri</vt:lpstr>
      <vt:lpstr>Calibri Light</vt:lpstr>
      <vt:lpstr>Courier New</vt:lpstr>
      <vt:lpstr>Effra</vt:lpstr>
      <vt:lpstr>inherit</vt:lpstr>
      <vt:lpstr>Segoe UI</vt:lpstr>
      <vt:lpstr>Tahoma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Ariana Todea</cp:lastModifiedBy>
  <cp:revision>17</cp:revision>
  <cp:lastPrinted>2019-12-11T10:35:15Z</cp:lastPrinted>
  <dcterms:created xsi:type="dcterms:W3CDTF">2019-02-18T10:58:09Z</dcterms:created>
  <dcterms:modified xsi:type="dcterms:W3CDTF">2022-07-15T12:45:00Z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0x0101006A62164624659A42B972D388035A3526</vt:lpwstr>
  </property>
</Properties>
</file>

<file path=docProps/thumbnail.jpeg>
</file>